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7" r:id="rId4"/>
  </p:sldMasterIdLst>
  <p:notesMasterIdLst>
    <p:notesMasterId r:id="rId41"/>
  </p:notesMasterIdLst>
  <p:sldIdLst>
    <p:sldId id="256" r:id="rId5"/>
    <p:sldId id="261" r:id="rId6"/>
    <p:sldId id="260" r:id="rId7"/>
    <p:sldId id="262" r:id="rId8"/>
    <p:sldId id="258" r:id="rId9"/>
    <p:sldId id="302" r:id="rId10"/>
    <p:sldId id="259" r:id="rId11"/>
    <p:sldId id="277" r:id="rId12"/>
    <p:sldId id="271" r:id="rId13"/>
    <p:sldId id="282" r:id="rId14"/>
    <p:sldId id="283" r:id="rId15"/>
    <p:sldId id="280" r:id="rId16"/>
    <p:sldId id="272" r:id="rId17"/>
    <p:sldId id="270" r:id="rId18"/>
    <p:sldId id="293" r:id="rId19"/>
    <p:sldId id="294" r:id="rId20"/>
    <p:sldId id="292" r:id="rId21"/>
    <p:sldId id="295" r:id="rId22"/>
    <p:sldId id="297" r:id="rId23"/>
    <p:sldId id="298" r:id="rId24"/>
    <p:sldId id="296" r:id="rId25"/>
    <p:sldId id="299" r:id="rId26"/>
    <p:sldId id="300" r:id="rId27"/>
    <p:sldId id="301" r:id="rId28"/>
    <p:sldId id="291" r:id="rId29"/>
    <p:sldId id="274" r:id="rId30"/>
    <p:sldId id="276" r:id="rId31"/>
    <p:sldId id="275" r:id="rId32"/>
    <p:sldId id="269" r:id="rId33"/>
    <p:sldId id="268" r:id="rId34"/>
    <p:sldId id="273" r:id="rId35"/>
    <p:sldId id="278" r:id="rId36"/>
    <p:sldId id="267" r:id="rId37"/>
    <p:sldId id="265" r:id="rId38"/>
    <p:sldId id="264" r:id="rId39"/>
    <p:sldId id="26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990000"/>
    <a:srgbClr val="0000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81DE5E-C109-44D9-9CD2-D95D6D466F56}" type="datetimeFigureOut">
              <a:rPr lang="en-US" smtClean="0"/>
              <a:pPr/>
              <a:t>9/16/2019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F081D0-DE91-4C51-A2D7-A1762C6B0317}" type="slidenum">
              <a:rPr lang="en-US" smtClean="0"/>
              <a:pPr/>
              <a:t>‹#›</a:t>
            </a:fld>
            <a:endParaRPr lang="en-US"/>
          </a:p>
        </p:txBody>
      </p:sp>
    </p:spTree>
    <p:extLst>
      <p:ext uri="{BB962C8B-B14F-4D97-AF65-F5344CB8AC3E}">
        <p14:creationId xmlns:p14="http://schemas.microsoft.com/office/powerpoint/2010/main" val="2055078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pPr eaLnBrk="1" hangingPunct="1"/>
            <a:r>
              <a:rPr lang="en-US"/>
              <a:t>Received the message </a:t>
            </a:r>
          </a:p>
          <a:p>
            <a:pPr eaLnBrk="1" hangingPunct="1"/>
            <a:endParaRPr lang="en-US"/>
          </a:p>
          <a:p>
            <a:pPr eaLnBrk="1" hangingPunct="1"/>
            <a:r>
              <a:rPr lang="en-US"/>
              <a:t>Comprehend the message</a:t>
            </a:r>
          </a:p>
          <a:p>
            <a:pPr eaLnBrk="1" hangingPunct="1"/>
            <a:endParaRPr lang="en-US"/>
          </a:p>
          <a:p>
            <a:pPr eaLnBrk="1" hangingPunct="1"/>
            <a:r>
              <a:rPr lang="en-US"/>
              <a:t>Behavioral modification </a:t>
            </a:r>
          </a:p>
          <a:p>
            <a:pPr eaLnBrk="1" hangingPunct="1"/>
            <a:endParaRPr lang="en-US"/>
          </a:p>
          <a:p>
            <a:pPr eaLnBrk="1" hangingPunct="1"/>
            <a:r>
              <a:rPr lang="en-US"/>
              <a:t>Bottom Line Results </a:t>
            </a:r>
          </a:p>
          <a:p>
            <a:pPr eaLnBrk="1" hangingPunct="1"/>
            <a:endParaRPr lang="en-US"/>
          </a:p>
          <a:p>
            <a:pPr eaLnBrk="1" hangingPunct="1"/>
            <a:r>
              <a:rPr lang="en-US"/>
              <a:t>Damages decreased 3</a:t>
            </a:r>
            <a:r>
              <a:rPr lang="en-US" baseline="30000"/>
              <a:t>rd</a:t>
            </a:r>
            <a:r>
              <a:rPr lang="en-US"/>
              <a:t>, 2</a:t>
            </a:r>
            <a:r>
              <a:rPr lang="en-US" baseline="30000"/>
              <a:t>nd</a:t>
            </a:r>
            <a:r>
              <a:rPr lang="en-US"/>
              <a:t>, 1</a:t>
            </a:r>
            <a:r>
              <a:rPr lang="en-US" baseline="30000"/>
              <a:t>st</a:t>
            </a:r>
            <a:r>
              <a:rPr lang="en-US"/>
              <a:t> party damages </a:t>
            </a:r>
          </a:p>
          <a:p>
            <a:pPr eaLnBrk="1" hangingPunct="1"/>
            <a:r>
              <a:rPr lang="en-US"/>
              <a:t>	near misses</a:t>
            </a:r>
          </a:p>
          <a:p>
            <a:pPr eaLnBrk="1" hangingPunct="1"/>
            <a:r>
              <a:rPr lang="en-US"/>
              <a:t>Local Officials are they communicating with operator in the early stages of new subdivision planning?</a:t>
            </a:r>
          </a:p>
          <a:p>
            <a:pPr eaLnBrk="1" hangingPunct="1"/>
            <a:endParaRPr lang="en-US"/>
          </a:p>
          <a:p>
            <a:pPr eaLnBrk="1" hangingPunct="1"/>
            <a:r>
              <a:rPr lang="en-US"/>
              <a:t>Emergency responders post accident review are they taking appropriate steps and working with operator as partner.</a:t>
            </a:r>
          </a:p>
          <a:p>
            <a:pPr eaLnBrk="1" hangingPunct="1"/>
            <a:endParaRPr lang="en-US"/>
          </a:p>
          <a:p>
            <a:pPr eaLnBrk="1" hangingPunct="1"/>
            <a:r>
              <a:rPr lang="en-US"/>
              <a:t>Affected Public are they taking the appropriate steps during emergencies did they leave the house and call from a safe spot?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8BBBAD2E-4E1E-432B-9BE9-844AF76875AF}" type="datetimeFigureOut">
              <a:rPr lang="en-US" smtClean="0"/>
              <a:pPr/>
              <a:t>9/16/2019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C80610A-025C-4C7B-B6B3-E2A959D8CA4A}" type="slidenum">
              <a:rPr lang="en-US" smtClean="0"/>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BBBAD2E-4E1E-432B-9BE9-844AF76875AF}" type="datetimeFigureOut">
              <a:rPr lang="en-US" smtClean="0"/>
              <a:pPr/>
              <a:t>9/16/2019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C80610A-025C-4C7B-B6B3-E2A959D8CA4A}" type="slidenum">
              <a:rPr lang="en-US" smtClean="0"/>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44563"/>
            <a:ext cx="2057400" cy="52276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44563"/>
            <a:ext cx="6019800" cy="52276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BBBAD2E-4E1E-432B-9BE9-844AF76875AF}" type="datetimeFigureOut">
              <a:rPr lang="en-US" smtClean="0"/>
              <a:pPr/>
              <a:t>9/16/2019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C80610A-025C-4C7B-B6B3-E2A959D8CA4A}" type="slidenum">
              <a:rPr lang="en-US" smtClean="0"/>
              <a:pPr/>
              <a:t>‹#›</a:t>
            </a:fld>
            <a:endParaRPr lang="en-US"/>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752600"/>
            <a:ext cx="8229600" cy="4373563"/>
          </a:xfrm>
          <a:prstGeom prst="rect">
            <a:avLst/>
          </a:prstGeom>
        </p:spPr>
        <p:txBody>
          <a:bodyPr/>
          <a:lstStyle>
            <a:lvl1pPr>
              <a:defRPr sz="3200"/>
            </a:lvl1pPr>
            <a:lvl2pPr>
              <a:defRPr sz="2800"/>
            </a:lvl2pPr>
            <a:lvl3pPr>
              <a:defRPr sz="2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685800"/>
          </a:xfrm>
          <a:prstGeom prst="rect">
            <a:avLst/>
          </a:prstGeom>
        </p:spPr>
        <p:txBody>
          <a:bodyPr anchor="ctr" anchorCtr="1"/>
          <a:lstStyle/>
          <a:p>
            <a:r>
              <a:rPr lang="en-US"/>
              <a:t>Click to edit Master title style</a:t>
            </a:r>
          </a:p>
        </p:txBody>
      </p:sp>
      <p:sp>
        <p:nvSpPr>
          <p:cNvPr id="3" name="Content Placeholder 2"/>
          <p:cNvSpPr>
            <a:spLocks noGrp="1"/>
          </p:cNvSpPr>
          <p:nvPr>
            <p:ph sz="half" idx="1"/>
          </p:nvPr>
        </p:nvSpPr>
        <p:spPr>
          <a:xfrm>
            <a:off x="457200" y="20574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a:prstGeom prst="rect">
            <a:avLst/>
          </a:prstGeom>
        </p:spPr>
        <p:txBody>
          <a:bodyPr anchor="ctr" anchorCtr="1"/>
          <a:lstStyle>
            <a:lvl1pPr>
              <a:defRPr/>
            </a:lvl1pPr>
          </a:lstStyle>
          <a:p>
            <a:r>
              <a:rPr lang="en-US"/>
              <a:t>Click to edit Master title style</a:t>
            </a:r>
          </a:p>
        </p:txBody>
      </p:sp>
      <p:sp>
        <p:nvSpPr>
          <p:cNvPr id="3" name="Text Placeholder 2"/>
          <p:cNvSpPr>
            <a:spLocks noGrp="1"/>
          </p:cNvSpPr>
          <p:nvPr>
            <p:ph type="body" idx="1"/>
          </p:nvPr>
        </p:nvSpPr>
        <p:spPr>
          <a:xfrm>
            <a:off x="457200" y="1905000"/>
            <a:ext cx="4040188" cy="7159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667000"/>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200" y="1905000"/>
            <a:ext cx="4041775" cy="7159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8200" y="2667000"/>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685800"/>
          </a:xfrm>
          <a:prstGeom prst="rect">
            <a:avLst/>
          </a:prstGeom>
        </p:spPr>
        <p:txBody>
          <a:bodyPr anchor="ctr" anchorCtr="1"/>
          <a:lstStyle/>
          <a:p>
            <a:r>
              <a:rPr lang="en-US"/>
              <a:t>Click to edit Master title style</a:t>
            </a:r>
          </a:p>
        </p:txBody>
      </p:sp>
    </p:spTree>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9334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81400" y="914400"/>
            <a:ext cx="5111750" cy="57007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9050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BBBAD2E-4E1E-432B-9BE9-844AF76875AF}" type="datetimeFigureOut">
              <a:rPr lang="en-US" smtClean="0"/>
              <a:pPr/>
              <a:t>9/16/2019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C80610A-025C-4C7B-B6B3-E2A959D8CA4A}" type="slidenum">
              <a:rPr lang="en-US" smtClean="0"/>
              <a:pPr/>
              <a:t>‹#›</a:t>
            </a:fld>
            <a:endParaRPr lang="en-US"/>
          </a:p>
        </p:txBody>
      </p:sp>
    </p:spTree>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90599"/>
            <a:ext cx="5486400" cy="37369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a:prstGeom prst="rect">
            <a:avLst/>
          </a:prstGeom>
        </p:spPr>
        <p:txBody>
          <a:bodyPr anchor="ctr" anchorCtr="1"/>
          <a:lstStyle/>
          <a:p>
            <a:r>
              <a:rPr lang="en-US"/>
              <a:t>Click to edit Master title style</a:t>
            </a:r>
          </a:p>
        </p:txBody>
      </p:sp>
      <p:sp>
        <p:nvSpPr>
          <p:cNvPr id="3" name="Vertical Text Placeholder 2"/>
          <p:cNvSpPr>
            <a:spLocks noGrp="1"/>
          </p:cNvSpPr>
          <p:nvPr>
            <p:ph type="body" orient="vert" idx="1"/>
          </p:nvPr>
        </p:nvSpPr>
        <p:spPr>
          <a:xfrm>
            <a:off x="457200" y="1981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6991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90600"/>
            <a:ext cx="6019800" cy="56991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7924800" cy="685800"/>
          </a:xfrm>
          <a:prstGeom prst="rect">
            <a:avLst/>
          </a:prstGeom>
        </p:spPr>
        <p:txBody>
          <a:bodyPr/>
          <a:lstStyle/>
          <a:p>
            <a:r>
              <a:rPr lang="en-US" dirty="0"/>
              <a:t>Click to edit Master title style</a:t>
            </a:r>
          </a:p>
        </p:txBody>
      </p:sp>
      <p:sp>
        <p:nvSpPr>
          <p:cNvPr id="3" name="Table Placeholder 2"/>
          <p:cNvSpPr>
            <a:spLocks noGrp="1"/>
          </p:cNvSpPr>
          <p:nvPr>
            <p:ph type="tbl" idx="1"/>
          </p:nvPr>
        </p:nvSpPr>
        <p:spPr>
          <a:xfrm>
            <a:off x="685800" y="1905000"/>
            <a:ext cx="7772400" cy="4267200"/>
          </a:xfrm>
          <a:prstGeom prst="rect">
            <a:avLst/>
          </a:prstGeom>
        </p:spPr>
        <p:txBody>
          <a:bodyPr/>
          <a:lstStyle>
            <a:lvl1pPr>
              <a:defRPr sz="2800"/>
            </a:lvl1pPr>
          </a:lstStyle>
          <a:p>
            <a:pPr lvl="0"/>
            <a:endParaRPr lang="en-US" noProof="0"/>
          </a:p>
        </p:txBody>
      </p:sp>
      <p:sp>
        <p:nvSpPr>
          <p:cNvPr id="4" name="Rectangle 4"/>
          <p:cNvSpPr>
            <a:spLocks noGrp="1" noChangeArrowheads="1"/>
          </p:cNvSpPr>
          <p:nvPr>
            <p:ph type="dt" sz="half" idx="10"/>
          </p:nvPr>
        </p:nvSpPr>
        <p:spPr>
          <a:xfrm>
            <a:off x="685800" y="6248400"/>
            <a:ext cx="1524000" cy="45720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2895600" y="6248400"/>
            <a:ext cx="3352800" cy="4572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7391400" y="6248400"/>
            <a:ext cx="1066800" cy="457200"/>
          </a:xfrm>
          <a:prstGeom prst="rect">
            <a:avLst/>
          </a:prstGeom>
          <a:ln/>
        </p:spPr>
        <p:txBody>
          <a:bodyPr/>
          <a:lstStyle>
            <a:lvl1pPr>
              <a:defRPr/>
            </a:lvl1pPr>
          </a:lstStyle>
          <a:p>
            <a:pPr>
              <a:defRPr/>
            </a:pPr>
            <a:fld id="{3FAFE690-ED26-4997-92D1-870CB88FD4CF}" type="slidenum">
              <a:rPr lang="en-US"/>
              <a:pPr>
                <a:defRPr/>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nchor="ctr" anchorCtr="1"/>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914400"/>
          </a:xfrm>
          <a:prstGeom prst="rect">
            <a:avLst/>
          </a:prstGeom>
        </p:spPr>
        <p:txBody>
          <a:bodyPr anchor="ctr" anchorCtr="1"/>
          <a:lstStyle/>
          <a:p>
            <a:r>
              <a:rPr lang="en-US"/>
              <a:t>Click to edit Master title style</a:t>
            </a:r>
          </a:p>
        </p:txBody>
      </p:sp>
      <p:sp>
        <p:nvSpPr>
          <p:cNvPr id="3" name="Content Placeholder 2"/>
          <p:cNvSpPr>
            <a:spLocks noGrp="1"/>
          </p:cNvSpPr>
          <p:nvPr>
            <p:ph idx="1"/>
          </p:nvPr>
        </p:nvSpPr>
        <p:spPr>
          <a:xfrm>
            <a:off x="457200" y="2057400"/>
            <a:ext cx="8229600" cy="40687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31838"/>
          </a:xfrm>
          <a:prstGeom prst="rect">
            <a:avLst/>
          </a:prstGeom>
        </p:spPr>
        <p:txBody>
          <a:bodyPr anchor="ctr" anchorCtr="1"/>
          <a:lstStyle/>
          <a:p>
            <a:r>
              <a:rPr lang="en-US"/>
              <a:t>Click to edit Master title style</a:t>
            </a:r>
          </a:p>
        </p:txBody>
      </p:sp>
      <p:sp>
        <p:nvSpPr>
          <p:cNvPr id="3" name="Content Placeholder 2"/>
          <p:cNvSpPr>
            <a:spLocks noGrp="1"/>
          </p:cNvSpPr>
          <p:nvPr>
            <p:ph sz="half" idx="1"/>
          </p:nvPr>
        </p:nvSpPr>
        <p:spPr>
          <a:xfrm>
            <a:off x="457200" y="1905000"/>
            <a:ext cx="4038600" cy="42211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2211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03238"/>
          </a:xfrm>
          <a:prstGeom prst="rect">
            <a:avLst/>
          </a:prstGeo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676400"/>
            <a:ext cx="4040188" cy="7921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514599"/>
            <a:ext cx="4040188" cy="36115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200" y="1676400"/>
            <a:ext cx="4041775" cy="7921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514599"/>
            <a:ext cx="4041775" cy="36115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med">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a:prstGeom prst="rect">
            <a:avLst/>
          </a:prstGeom>
        </p:spPr>
        <p:txBody>
          <a:bodyPr anchor="ctr" anchorCtr="1"/>
          <a:lstStyle/>
          <a:p>
            <a:r>
              <a:rPr lang="en-US"/>
              <a:t>Click to edit Master title style</a:t>
            </a:r>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8BBBAD2E-4E1E-432B-9BE9-844AF76875AF}" type="datetimeFigureOut">
              <a:rPr lang="en-US" smtClean="0"/>
              <a:pPr/>
              <a:t>9/16/2019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C80610A-025C-4C7B-B6B3-E2A959D8CA4A}" type="slidenum">
              <a:rPr lang="en-US" smtClean="0"/>
              <a:pPr/>
              <a:t>‹#›</a:t>
            </a:fld>
            <a:endParaRPr lang="en-US"/>
          </a:p>
        </p:txBody>
      </p:sp>
    </p:spTree>
  </p:cSld>
  <p:clrMapOvr>
    <a:masterClrMapping/>
  </p:clrMapOvr>
  <p:transition spd="med">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9334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990600"/>
            <a:ext cx="5111750" cy="51355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981200"/>
            <a:ext cx="3008313" cy="41449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90599"/>
            <a:ext cx="5486400" cy="37369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38200"/>
          </a:xfrm>
          <a:prstGeom prst="rect">
            <a:avLst/>
          </a:prstGeom>
        </p:spPr>
        <p:txBody>
          <a:bodyPr anchor="ctr" anchorCtr="1"/>
          <a:lstStyle/>
          <a:p>
            <a:r>
              <a:rPr lang="en-US"/>
              <a:t>Click to edit Master title style</a:t>
            </a:r>
          </a:p>
        </p:txBody>
      </p:sp>
      <p:sp>
        <p:nvSpPr>
          <p:cNvPr id="3" name="Vertical Text Placeholder 2"/>
          <p:cNvSpPr>
            <a:spLocks noGrp="1"/>
          </p:cNvSpPr>
          <p:nvPr>
            <p:ph type="body" orient="vert" idx="1"/>
          </p:nvPr>
        </p:nvSpPr>
        <p:spPr>
          <a:xfrm>
            <a:off x="457200" y="1905000"/>
            <a:ext cx="8229600" cy="42211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135563"/>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90600"/>
            <a:ext cx="6019800" cy="51355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dirty="0"/>
              <a:pPr/>
              <a:t>9/16/2019</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7804516"/>
      </p:ext>
    </p:extLst>
  </p:cSld>
  <p:clrMapOvr>
    <a:masterClrMapping/>
  </p:clrMapOvr>
  <p:transition spd="med">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2514051541"/>
      </p:ext>
    </p:extLst>
  </p:cSld>
  <p:clrMapOvr>
    <a:masterClrMapping/>
  </p:clrMapOvr>
  <p:transition spd="med">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095488"/>
      </p:ext>
    </p:extLst>
  </p:cSld>
  <p:clrMapOvr>
    <a:masterClrMapping/>
  </p:clrMapOvr>
  <p:transition spd="med">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1318301405"/>
      </p:ext>
    </p:extLst>
  </p:cSld>
  <p:clrMapOvr>
    <a:masterClrMapping/>
  </p:clrMapOvr>
  <p:transition spd="med">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022952"/>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0574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8BBBAD2E-4E1E-432B-9BE9-844AF76875AF}" type="datetimeFigureOut">
              <a:rPr lang="en-US" smtClean="0"/>
              <a:pPr/>
              <a:t>9/16/2019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C80610A-025C-4C7B-B6B3-E2A959D8CA4A}" type="slidenum">
              <a:rPr lang="en-US" smtClean="0"/>
              <a:pPr/>
              <a:t>‹#›</a:t>
            </a:fld>
            <a:endParaRPr lang="en-US"/>
          </a:p>
        </p:txBody>
      </p:sp>
    </p:spTree>
  </p:cSld>
  <p:clrMapOvr>
    <a:masterClrMapping/>
  </p:clrMapOvr>
  <p:transition spd="med">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154879"/>
      </p:ext>
    </p:extLst>
  </p:cSld>
  <p:clrMapOvr>
    <a:masterClrMapping/>
  </p:clrMapOvr>
  <p:transition spd="med">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62946573"/>
      </p:ext>
    </p:extLst>
  </p:cSld>
  <p:clrMapOvr>
    <a:masterClrMapping/>
  </p:clrMapOvr>
  <p:transition spd="med">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295768"/>
      </p:ext>
    </p:extLst>
  </p:cSld>
  <p:clrMapOvr>
    <a:masterClrMapping/>
  </p:clrMapOvr>
  <p:transition spd="med">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39592990"/>
      </p:ext>
    </p:extLst>
  </p:cSld>
  <p:clrMapOvr>
    <a:masterClrMapping/>
  </p:clrMapOvr>
  <p:transition spd="med">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332736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08424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05414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050107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27832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0503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3183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6400"/>
            <a:ext cx="4040188" cy="792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514599"/>
            <a:ext cx="4040188"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8200" y="1676400"/>
            <a:ext cx="4041775" cy="792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514600"/>
            <a:ext cx="4041775" cy="3611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8BBBAD2E-4E1E-432B-9BE9-844AF76875AF}" type="datetimeFigureOut">
              <a:rPr lang="en-US" smtClean="0"/>
              <a:pPr/>
              <a:t>9/16/2019</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C80610A-025C-4C7B-B6B3-E2A959D8CA4A}" type="slidenum">
              <a:rPr lang="en-US" smtClean="0"/>
              <a:pPr/>
              <a:t>‹#›</a:t>
            </a:fld>
            <a:endParaRPr lang="en-US"/>
          </a:p>
        </p:txBody>
      </p:sp>
    </p:spTree>
  </p:cSld>
  <p:clrMapOvr>
    <a:masterClrMapping/>
  </p:clrMapOvr>
  <p:transition spd="med">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651923"/>
      </p:ext>
    </p:extLst>
  </p:cSld>
  <p:clrMapOvr>
    <a:masterClrMapping/>
  </p:clrMapOvr>
  <p:transition spd="med">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4693793"/>
      </p:ext>
    </p:extLst>
  </p:cSld>
  <p:clrMapOvr>
    <a:masterClrMapping/>
  </p:clrMapOvr>
  <p:transition spd="med">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7924800" cy="685800"/>
          </a:xfrm>
          <a:prstGeom prst="rect">
            <a:avLst/>
          </a:prstGeom>
        </p:spPr>
        <p:txBody>
          <a:bodyPr/>
          <a:lstStyle/>
          <a:p>
            <a:r>
              <a:rPr lang="en-US" dirty="0"/>
              <a:t>Click to edit Master title style</a:t>
            </a:r>
          </a:p>
        </p:txBody>
      </p:sp>
      <p:sp>
        <p:nvSpPr>
          <p:cNvPr id="3" name="Table Placeholder 2"/>
          <p:cNvSpPr>
            <a:spLocks noGrp="1"/>
          </p:cNvSpPr>
          <p:nvPr>
            <p:ph type="tbl" idx="1"/>
          </p:nvPr>
        </p:nvSpPr>
        <p:spPr>
          <a:xfrm>
            <a:off x="685800" y="1905000"/>
            <a:ext cx="7772400" cy="4267200"/>
          </a:xfrm>
          <a:prstGeom prst="rect">
            <a:avLst/>
          </a:prstGeom>
        </p:spPr>
        <p:txBody>
          <a:bodyPr/>
          <a:lstStyle>
            <a:lvl1pPr>
              <a:defRPr sz="2800"/>
            </a:lvl1pPr>
          </a:lstStyle>
          <a:p>
            <a:pPr lvl="0"/>
            <a:endParaRPr lang="en-US" noProof="0"/>
          </a:p>
        </p:txBody>
      </p:sp>
      <p:sp>
        <p:nvSpPr>
          <p:cNvPr id="4" name="Rectangle 4"/>
          <p:cNvSpPr>
            <a:spLocks noGrp="1" noChangeArrowheads="1"/>
          </p:cNvSpPr>
          <p:nvPr>
            <p:ph type="dt" sz="half" idx="10"/>
          </p:nvPr>
        </p:nvSpPr>
        <p:spPr>
          <a:xfrm>
            <a:off x="685800" y="6248400"/>
            <a:ext cx="1524000" cy="45720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2895600" y="6248400"/>
            <a:ext cx="3352800" cy="4572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7391400" y="6248400"/>
            <a:ext cx="1066800" cy="457200"/>
          </a:xfrm>
          <a:prstGeom prst="rect">
            <a:avLst/>
          </a:prstGeom>
          <a:ln/>
        </p:spPr>
        <p:txBody>
          <a:bodyPr/>
          <a:lstStyle>
            <a:lvl1pPr>
              <a:defRPr/>
            </a:lvl1pPr>
          </a:lstStyle>
          <a:p>
            <a:pPr>
              <a:defRPr/>
            </a:pPr>
            <a:fld id="{3FAFE690-ED26-4997-92D1-870CB88FD4CF}" type="slidenum">
              <a:rPr lang="en-US"/>
              <a:pPr>
                <a:defRPr/>
              </a:pPr>
              <a:t>‹#›</a:t>
            </a:fld>
            <a:endParaRPr lang="en-US"/>
          </a:p>
        </p:txBody>
      </p:sp>
    </p:spTree>
    <p:extLst>
      <p:ext uri="{BB962C8B-B14F-4D97-AF65-F5344CB8AC3E}">
        <p14:creationId xmlns:p14="http://schemas.microsoft.com/office/powerpoint/2010/main" val="383220862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8BBBAD2E-4E1E-432B-9BE9-844AF76875AF}" type="datetimeFigureOut">
              <a:rPr lang="en-US" smtClean="0"/>
              <a:pPr/>
              <a:t>9/16/2019</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C80610A-025C-4C7B-B6B3-E2A959D8CA4A}" type="slidenum">
              <a:rPr lang="en-US" smtClean="0"/>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BBBAD2E-4E1E-432B-9BE9-844AF76875AF}" type="datetimeFigureOut">
              <a:rPr lang="en-US" smtClean="0"/>
              <a:pPr/>
              <a:t>9/16/2019</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C80610A-025C-4C7B-B6B3-E2A959D8CA4A}" type="slidenum">
              <a:rPr lang="en-US" smtClean="0"/>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133600"/>
            <a:ext cx="3008313" cy="3992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8BBBAD2E-4E1E-432B-9BE9-844AF76875AF}" type="datetimeFigureOut">
              <a:rPr lang="en-US" smtClean="0"/>
              <a:pPr/>
              <a:t>9/16/2019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C80610A-025C-4C7B-B6B3-E2A959D8CA4A}" type="slidenum">
              <a:rPr lang="en-US" smtClean="0"/>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14399"/>
            <a:ext cx="54864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8BBBAD2E-4E1E-432B-9BE9-844AF76875AF}" type="datetimeFigureOut">
              <a:rPr lang="en-US" smtClean="0"/>
              <a:pPr/>
              <a:t>9/16/2019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C80610A-025C-4C7B-B6B3-E2A959D8CA4A}" type="slidenum">
              <a:rPr lang="en-US" smtClean="0"/>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image" Target="../media/image6.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5.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theme" Target="../theme/theme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6858000"/>
          </a:xfrm>
          <a:prstGeom prst="rect">
            <a:avLst/>
          </a:prstGeom>
          <a:gradFill rotWithShape="0">
            <a:gsLst>
              <a:gs pos="0">
                <a:srgbClr val="727995"/>
              </a:gs>
              <a:gs pos="100000">
                <a:srgbClr val="FFFFFF"/>
              </a:gs>
            </a:gsLst>
            <a:lin ang="2700000" scaled="1"/>
          </a:gradFill>
          <a:ln w="9525">
            <a:noFill/>
            <a:miter lim="800000"/>
            <a:headEnd/>
            <a:tailEnd/>
          </a:ln>
          <a:effectLst/>
        </p:spPr>
        <p:txBody>
          <a:bodyPr wrap="none" anchor="ctr"/>
          <a:lstStyle/>
          <a:p>
            <a:endParaRPr lang="en-US"/>
          </a:p>
        </p:txBody>
      </p:sp>
      <p:pic>
        <p:nvPicPr>
          <p:cNvPr id="10243" name="Picture 3" descr="PipePlac_duo10TopBottRed"/>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19050" y="0"/>
            <a:ext cx="9163050" cy="1162050"/>
          </a:xfrm>
          <a:prstGeom prst="rect">
            <a:avLst/>
          </a:prstGeom>
          <a:noFill/>
        </p:spPr>
      </p:pic>
      <p:sp>
        <p:nvSpPr>
          <p:cNvPr id="10244" name="Rectangle 4"/>
          <p:cNvSpPr>
            <a:spLocks noGrp="1" noChangeArrowheads="1"/>
          </p:cNvSpPr>
          <p:nvPr>
            <p:ph type="title"/>
          </p:nvPr>
        </p:nvSpPr>
        <p:spPr bwMode="auto">
          <a:xfrm>
            <a:off x="457200" y="944563"/>
            <a:ext cx="8229600" cy="7318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5" name="Rectangle 5"/>
          <p:cNvSpPr>
            <a:spLocks noGrp="1" noChangeArrowheads="1"/>
          </p:cNvSpPr>
          <p:nvPr>
            <p:ph type="body" idx="1"/>
          </p:nvPr>
        </p:nvSpPr>
        <p:spPr bwMode="auto">
          <a:xfrm>
            <a:off x="457200" y="20574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6" name="Rectangle 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8BBBAD2E-4E1E-432B-9BE9-844AF76875AF}" type="datetimeFigureOut">
              <a:rPr lang="en-US" smtClean="0"/>
              <a:pPr/>
              <a:t>9/16/2019</a:t>
            </a:fld>
            <a:endParaRPr lang="en-US"/>
          </a:p>
        </p:txBody>
      </p:sp>
      <p:sp>
        <p:nvSpPr>
          <p:cNvPr id="10247"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248" name="Rectangle 8"/>
          <p:cNvSpPr>
            <a:spLocks noGrp="1" noChangeArrowheads="1"/>
          </p:cNvSpPr>
          <p:nvPr>
            <p:ph type="sldNum" sz="quarter" idx="4"/>
          </p:nvPr>
        </p:nvSpPr>
        <p:spPr bwMode="auto">
          <a:xfrm>
            <a:off x="8077200" y="6534150"/>
            <a:ext cx="990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j-lt"/>
              </a:defRPr>
            </a:lvl1pPr>
          </a:lstStyle>
          <a:p>
            <a:fld id="{5C80610A-025C-4C7B-B6B3-E2A959D8CA4A}" type="slidenum">
              <a:rPr lang="en-US" smtClean="0"/>
              <a:pPr/>
              <a:t>‹#›</a:t>
            </a:fld>
            <a:endParaRPr lang="en-US"/>
          </a:p>
        </p:txBody>
      </p:sp>
      <p:sp>
        <p:nvSpPr>
          <p:cNvPr id="10249" name="Freeform 9"/>
          <p:cNvSpPr>
            <a:spLocks/>
          </p:cNvSpPr>
          <p:nvPr/>
        </p:nvSpPr>
        <p:spPr bwMode="auto">
          <a:xfrm>
            <a:off x="0" y="549275"/>
            <a:ext cx="9144000" cy="423863"/>
          </a:xfrm>
          <a:custGeom>
            <a:avLst/>
            <a:gdLst/>
            <a:ahLst/>
            <a:cxnLst>
              <a:cxn ang="0">
                <a:pos x="0" y="60"/>
              </a:cxn>
              <a:cxn ang="0">
                <a:pos x="384" y="200"/>
              </a:cxn>
              <a:cxn ang="0">
                <a:pos x="969" y="243"/>
              </a:cxn>
              <a:cxn ang="0">
                <a:pos x="1539" y="207"/>
              </a:cxn>
              <a:cxn ang="0">
                <a:pos x="3171" y="9"/>
              </a:cxn>
              <a:cxn ang="0">
                <a:pos x="4821" y="99"/>
              </a:cxn>
              <a:cxn ang="0">
                <a:pos x="5760" y="267"/>
              </a:cxn>
            </a:cxnLst>
            <a:rect l="0" t="0" r="r" b="b"/>
            <a:pathLst>
              <a:path w="5760" h="267">
                <a:moveTo>
                  <a:pt x="0" y="60"/>
                </a:moveTo>
                <a:cubicBezTo>
                  <a:pt x="64" y="112"/>
                  <a:pt x="223" y="170"/>
                  <a:pt x="384" y="200"/>
                </a:cubicBezTo>
                <a:cubicBezTo>
                  <a:pt x="545" y="230"/>
                  <a:pt x="780" y="249"/>
                  <a:pt x="969" y="243"/>
                </a:cubicBezTo>
                <a:cubicBezTo>
                  <a:pt x="1158" y="237"/>
                  <a:pt x="1182" y="246"/>
                  <a:pt x="1539" y="207"/>
                </a:cubicBezTo>
                <a:cubicBezTo>
                  <a:pt x="1896" y="168"/>
                  <a:pt x="2579" y="0"/>
                  <a:pt x="3171" y="9"/>
                </a:cubicBezTo>
                <a:cubicBezTo>
                  <a:pt x="3763" y="18"/>
                  <a:pt x="4382" y="54"/>
                  <a:pt x="4821" y="99"/>
                </a:cubicBezTo>
                <a:cubicBezTo>
                  <a:pt x="5260" y="144"/>
                  <a:pt x="5589" y="210"/>
                  <a:pt x="5760" y="267"/>
                </a:cubicBezTo>
              </a:path>
            </a:pathLst>
          </a:custGeom>
          <a:noFill/>
          <a:ln w="22225" cmpd="sng">
            <a:solidFill>
              <a:srgbClr val="969696"/>
            </a:solidFill>
            <a:round/>
            <a:headEnd/>
            <a:tailEnd/>
          </a:ln>
          <a:effectLst/>
        </p:spPr>
        <p:txBody>
          <a:bodyPr/>
          <a:lstStyle/>
          <a:p>
            <a:endParaRPr lang="en-US"/>
          </a:p>
        </p:txBody>
      </p:sp>
      <p:pic>
        <p:nvPicPr>
          <p:cNvPr id="10250" name="Picture 10"/>
          <p:cNvPicPr>
            <a:picLocks noChangeAspect="1" noChangeArrowheads="1"/>
          </p:cNvPicPr>
          <p:nvPr/>
        </p:nvPicPr>
        <p:blipFill>
          <a:blip r:embed="rId14" cstate="print">
            <a:clrChange>
              <a:clrFrom>
                <a:srgbClr val="FFFFFF"/>
              </a:clrFrom>
              <a:clrTo>
                <a:srgbClr val="FFFFFF">
                  <a:alpha val="0"/>
                </a:srgbClr>
              </a:clrTo>
            </a:clrChange>
            <a:lum bright="100000"/>
          </a:blip>
          <a:srcRect r="63725" b="66092"/>
          <a:stretch>
            <a:fillRect/>
          </a:stretch>
        </p:blipFill>
        <p:spPr bwMode="auto">
          <a:xfrm>
            <a:off x="149225" y="177800"/>
            <a:ext cx="438150" cy="387350"/>
          </a:xfrm>
          <a:prstGeom prst="rect">
            <a:avLst/>
          </a:prstGeom>
          <a:noFill/>
          <a:ln w="9525">
            <a:noFill/>
            <a:miter lim="800000"/>
            <a:headEnd/>
            <a:tailEnd/>
          </a:ln>
          <a:effectLst/>
        </p:spPr>
      </p:pic>
      <p:sp>
        <p:nvSpPr>
          <p:cNvPr id="10251" name="Text Box 11"/>
          <p:cNvSpPr txBox="1">
            <a:spLocks noChangeArrowheads="1"/>
          </p:cNvSpPr>
          <p:nvPr/>
        </p:nvSpPr>
        <p:spPr bwMode="auto">
          <a:xfrm>
            <a:off x="508000" y="142875"/>
            <a:ext cx="1587500" cy="460375"/>
          </a:xfrm>
          <a:prstGeom prst="rect">
            <a:avLst/>
          </a:prstGeom>
          <a:noFill/>
          <a:ln w="9525">
            <a:noFill/>
            <a:miter lim="800000"/>
            <a:headEnd/>
            <a:tailEnd/>
          </a:ln>
          <a:effectLst/>
        </p:spPr>
        <p:txBody>
          <a:bodyPr wrap="none">
            <a:spAutoFit/>
          </a:bodyPr>
          <a:lstStyle/>
          <a:p>
            <a:pPr>
              <a:lnSpc>
                <a:spcPts val="900"/>
              </a:lnSpc>
            </a:pPr>
            <a:r>
              <a:rPr lang="en-US" sz="700">
                <a:solidFill>
                  <a:schemeClr val="bg1"/>
                </a:solidFill>
                <a:latin typeface="Futura Lt BT" pitchFamily="34" charset="0"/>
              </a:rPr>
              <a:t>U.S. Department of Transportation</a:t>
            </a:r>
          </a:p>
          <a:p>
            <a:pPr>
              <a:lnSpc>
                <a:spcPts val="900"/>
              </a:lnSpc>
              <a:spcBef>
                <a:spcPts val="200"/>
              </a:spcBef>
            </a:pPr>
            <a:r>
              <a:rPr lang="en-US" sz="700">
                <a:solidFill>
                  <a:schemeClr val="bg1"/>
                </a:solidFill>
                <a:latin typeface="Futura Md BT" pitchFamily="34" charset="0"/>
              </a:rPr>
              <a:t>Pipeline and Hazardous Materials </a:t>
            </a:r>
            <a:br>
              <a:rPr lang="en-US" sz="700">
                <a:solidFill>
                  <a:schemeClr val="bg1"/>
                </a:solidFill>
                <a:latin typeface="Futura Md BT" pitchFamily="34" charset="0"/>
              </a:rPr>
            </a:br>
            <a:r>
              <a:rPr lang="en-US" sz="700">
                <a:solidFill>
                  <a:schemeClr val="bg1"/>
                </a:solidFill>
                <a:latin typeface="Futura Md BT" pitchFamily="34" charset="0"/>
              </a:rPr>
              <a:t>Safety Administration</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thruBlk="1"/>
  </p:transition>
  <p:txStyles>
    <p:titleStyle>
      <a:lvl1pPr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50000"/>
        </a:spcBef>
        <a:spcAft>
          <a:spcPct val="0"/>
        </a:spcAft>
        <a:buClr>
          <a:srgbClr val="000099"/>
        </a:buClr>
        <a:buChar char="•"/>
        <a:defRPr sz="2000">
          <a:solidFill>
            <a:schemeClr val="tx1"/>
          </a:solidFill>
          <a:latin typeface="+mn-lt"/>
          <a:ea typeface="+mn-ea"/>
          <a:cs typeface="+mn-cs"/>
        </a:defRPr>
      </a:lvl1pPr>
      <a:lvl2pPr marL="742950" indent="-285750" algn="l" rtl="0" eaLnBrk="1" fontAlgn="base" hangingPunct="1">
        <a:spcBef>
          <a:spcPct val="50000"/>
        </a:spcBef>
        <a:spcAft>
          <a:spcPct val="0"/>
        </a:spcAft>
        <a:buClr>
          <a:srgbClr val="000099"/>
        </a:buClr>
        <a:buChar char="–"/>
        <a:defRPr sz="2000">
          <a:solidFill>
            <a:schemeClr val="tx1"/>
          </a:solidFill>
          <a:latin typeface="+mn-lt"/>
        </a:defRPr>
      </a:lvl2pPr>
      <a:lvl3pPr marL="1143000" indent="-228600" algn="l" rtl="0" eaLnBrk="1" fontAlgn="base" hangingPunct="1">
        <a:spcBef>
          <a:spcPct val="50000"/>
        </a:spcBef>
        <a:spcAft>
          <a:spcPct val="0"/>
        </a:spcAft>
        <a:buClr>
          <a:srgbClr val="000099"/>
        </a:buClr>
        <a:buChar char="•"/>
        <a:defRPr sz="2000">
          <a:solidFill>
            <a:schemeClr val="tx1"/>
          </a:solidFill>
          <a:latin typeface="+mn-lt"/>
        </a:defRPr>
      </a:lvl3pPr>
      <a:lvl4pPr marL="1600200" indent="-228600" algn="l" rtl="0" eaLnBrk="1" fontAlgn="base" hangingPunct="1">
        <a:spcBef>
          <a:spcPct val="50000"/>
        </a:spcBef>
        <a:spcAft>
          <a:spcPct val="0"/>
        </a:spcAft>
        <a:buClr>
          <a:srgbClr val="000099"/>
        </a:buClr>
        <a:buChar char="–"/>
        <a:defRPr sz="2000">
          <a:solidFill>
            <a:schemeClr val="tx1"/>
          </a:solidFill>
          <a:latin typeface="+mn-lt"/>
        </a:defRPr>
      </a:lvl4pPr>
      <a:lvl5pPr marL="2057400" indent="-228600" algn="l" rtl="0" eaLnBrk="1" fontAlgn="base" hangingPunct="1">
        <a:spcBef>
          <a:spcPct val="50000"/>
        </a:spcBef>
        <a:spcAft>
          <a:spcPct val="0"/>
        </a:spcAft>
        <a:buClr>
          <a:srgbClr val="000099"/>
        </a:buClr>
        <a:buChar char="»"/>
        <a:defRPr sz="2000">
          <a:solidFill>
            <a:schemeClr val="tx1"/>
          </a:solidFill>
          <a:latin typeface="+mn-lt"/>
        </a:defRPr>
      </a:lvl5pPr>
      <a:lvl6pPr marL="2514600" indent="-228600" algn="l" rtl="0" eaLnBrk="1" fontAlgn="base" hangingPunct="1">
        <a:spcBef>
          <a:spcPct val="50000"/>
        </a:spcBef>
        <a:spcAft>
          <a:spcPct val="0"/>
        </a:spcAft>
        <a:buClr>
          <a:srgbClr val="000099"/>
        </a:buClr>
        <a:buChar char="»"/>
        <a:defRPr sz="2000">
          <a:solidFill>
            <a:schemeClr val="tx1"/>
          </a:solidFill>
          <a:latin typeface="+mn-lt"/>
        </a:defRPr>
      </a:lvl6pPr>
      <a:lvl7pPr marL="2971800" indent="-228600" algn="l" rtl="0" eaLnBrk="1" fontAlgn="base" hangingPunct="1">
        <a:spcBef>
          <a:spcPct val="50000"/>
        </a:spcBef>
        <a:spcAft>
          <a:spcPct val="0"/>
        </a:spcAft>
        <a:buClr>
          <a:srgbClr val="000099"/>
        </a:buClr>
        <a:buChar char="»"/>
        <a:defRPr sz="2000">
          <a:solidFill>
            <a:schemeClr val="tx1"/>
          </a:solidFill>
          <a:latin typeface="+mn-lt"/>
        </a:defRPr>
      </a:lvl7pPr>
      <a:lvl8pPr marL="3429000" indent="-228600" algn="l" rtl="0" eaLnBrk="1" fontAlgn="base" hangingPunct="1">
        <a:spcBef>
          <a:spcPct val="50000"/>
        </a:spcBef>
        <a:spcAft>
          <a:spcPct val="0"/>
        </a:spcAft>
        <a:buClr>
          <a:srgbClr val="000099"/>
        </a:buClr>
        <a:buChar char="»"/>
        <a:defRPr sz="2000">
          <a:solidFill>
            <a:schemeClr val="tx1"/>
          </a:solidFill>
          <a:latin typeface="+mn-lt"/>
        </a:defRPr>
      </a:lvl8pPr>
      <a:lvl9pPr marL="3886200" indent="-228600" algn="l" rtl="0" eaLnBrk="1" fontAlgn="base" hangingPunct="1">
        <a:spcBef>
          <a:spcPct val="50000"/>
        </a:spcBef>
        <a:spcAft>
          <a:spcPct val="0"/>
        </a:spcAft>
        <a:buClr>
          <a:srgbClr val="000099"/>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0" y="0"/>
            <a:ext cx="9144000" cy="6858000"/>
          </a:xfrm>
          <a:prstGeom prst="rect">
            <a:avLst/>
          </a:prstGeom>
          <a:gradFill rotWithShape="1">
            <a:gsLst>
              <a:gs pos="0">
                <a:srgbClr val="AEB2C2"/>
              </a:gs>
              <a:gs pos="100000">
                <a:srgbClr val="FFFFFF"/>
              </a:gs>
            </a:gsLst>
            <a:lin ang="2700000" scaled="1"/>
          </a:gradFill>
          <a:ln w="9525">
            <a:noFill/>
            <a:miter lim="800000"/>
            <a:headEnd/>
            <a:tailEnd/>
          </a:ln>
          <a:effectLst/>
        </p:spPr>
        <p:txBody>
          <a:bodyPr wrap="none" anchor="ctr"/>
          <a:lstStyle/>
          <a:p>
            <a:pPr>
              <a:defRPr/>
            </a:pPr>
            <a:endParaRPr lang="en-US"/>
          </a:p>
        </p:txBody>
      </p:sp>
      <p:pic>
        <p:nvPicPr>
          <p:cNvPr id="2051" name="Picture 3" descr="PipePlac_duo10TopBottRed"/>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19050" y="0"/>
            <a:ext cx="9163050" cy="1162050"/>
          </a:xfrm>
          <a:prstGeom prst="rect">
            <a:avLst/>
          </a:prstGeom>
          <a:noFill/>
          <a:ln w="9525">
            <a:noFill/>
            <a:miter lim="800000"/>
            <a:headEnd/>
            <a:tailEnd/>
          </a:ln>
        </p:spPr>
      </p:pic>
      <p:sp>
        <p:nvSpPr>
          <p:cNvPr id="77833" name="Freeform 9"/>
          <p:cNvSpPr>
            <a:spLocks/>
          </p:cNvSpPr>
          <p:nvPr/>
        </p:nvSpPr>
        <p:spPr bwMode="auto">
          <a:xfrm>
            <a:off x="0" y="549275"/>
            <a:ext cx="9144000" cy="423863"/>
          </a:xfrm>
          <a:custGeom>
            <a:avLst/>
            <a:gdLst/>
            <a:ahLst/>
            <a:cxnLst>
              <a:cxn ang="0">
                <a:pos x="0" y="60"/>
              </a:cxn>
              <a:cxn ang="0">
                <a:pos x="384" y="200"/>
              </a:cxn>
              <a:cxn ang="0">
                <a:pos x="969" y="243"/>
              </a:cxn>
              <a:cxn ang="0">
                <a:pos x="1539" y="207"/>
              </a:cxn>
              <a:cxn ang="0">
                <a:pos x="3171" y="9"/>
              </a:cxn>
              <a:cxn ang="0">
                <a:pos x="4821" y="99"/>
              </a:cxn>
              <a:cxn ang="0">
                <a:pos x="5760" y="267"/>
              </a:cxn>
            </a:cxnLst>
            <a:rect l="0" t="0" r="r" b="b"/>
            <a:pathLst>
              <a:path w="5760" h="267">
                <a:moveTo>
                  <a:pt x="0" y="60"/>
                </a:moveTo>
                <a:cubicBezTo>
                  <a:pt x="64" y="112"/>
                  <a:pt x="223" y="170"/>
                  <a:pt x="384" y="200"/>
                </a:cubicBezTo>
                <a:cubicBezTo>
                  <a:pt x="545" y="230"/>
                  <a:pt x="780" y="249"/>
                  <a:pt x="969" y="243"/>
                </a:cubicBezTo>
                <a:cubicBezTo>
                  <a:pt x="1158" y="237"/>
                  <a:pt x="1182" y="246"/>
                  <a:pt x="1539" y="207"/>
                </a:cubicBezTo>
                <a:cubicBezTo>
                  <a:pt x="1896" y="168"/>
                  <a:pt x="2579" y="0"/>
                  <a:pt x="3171" y="9"/>
                </a:cubicBezTo>
                <a:cubicBezTo>
                  <a:pt x="3763" y="18"/>
                  <a:pt x="4382" y="54"/>
                  <a:pt x="4821" y="99"/>
                </a:cubicBezTo>
                <a:cubicBezTo>
                  <a:pt x="5260" y="144"/>
                  <a:pt x="5589" y="210"/>
                  <a:pt x="5760" y="267"/>
                </a:cubicBezTo>
              </a:path>
            </a:pathLst>
          </a:custGeom>
          <a:noFill/>
          <a:ln w="22225" cmpd="sng">
            <a:solidFill>
              <a:srgbClr val="969696"/>
            </a:solidFill>
            <a:round/>
            <a:headEnd/>
            <a:tailEnd/>
          </a:ln>
          <a:effectLst/>
        </p:spPr>
        <p:txBody>
          <a:bodyPr/>
          <a:lstStyle/>
          <a:p>
            <a:pPr>
              <a:defRPr/>
            </a:pPr>
            <a:endParaRPr lang="en-US"/>
          </a:p>
        </p:txBody>
      </p:sp>
      <p:pic>
        <p:nvPicPr>
          <p:cNvPr id="2053" name="Picture 10"/>
          <p:cNvPicPr>
            <a:picLocks noChangeAspect="1" noChangeArrowheads="1"/>
          </p:cNvPicPr>
          <p:nvPr/>
        </p:nvPicPr>
        <p:blipFill>
          <a:blip r:embed="rId15" cstate="print">
            <a:clrChange>
              <a:clrFrom>
                <a:srgbClr val="FFFFFF"/>
              </a:clrFrom>
              <a:clrTo>
                <a:srgbClr val="FFFFFF">
                  <a:alpha val="0"/>
                </a:srgbClr>
              </a:clrTo>
            </a:clrChange>
            <a:lum bright="100000"/>
          </a:blip>
          <a:srcRect r="63725" b="66092"/>
          <a:stretch>
            <a:fillRect/>
          </a:stretch>
        </p:blipFill>
        <p:spPr bwMode="auto">
          <a:xfrm>
            <a:off x="149225" y="177800"/>
            <a:ext cx="438150" cy="387350"/>
          </a:xfrm>
          <a:prstGeom prst="rect">
            <a:avLst/>
          </a:prstGeom>
          <a:noFill/>
          <a:ln w="9525">
            <a:noFill/>
            <a:miter lim="800000"/>
            <a:headEnd/>
            <a:tailEnd/>
          </a:ln>
        </p:spPr>
      </p:pic>
      <p:sp>
        <p:nvSpPr>
          <p:cNvPr id="77835" name="Text Box 11"/>
          <p:cNvSpPr txBox="1">
            <a:spLocks noChangeArrowheads="1"/>
          </p:cNvSpPr>
          <p:nvPr/>
        </p:nvSpPr>
        <p:spPr bwMode="auto">
          <a:xfrm>
            <a:off x="508000" y="142875"/>
            <a:ext cx="1587500" cy="460375"/>
          </a:xfrm>
          <a:prstGeom prst="rect">
            <a:avLst/>
          </a:prstGeom>
          <a:noFill/>
          <a:ln w="9525">
            <a:noFill/>
            <a:miter lim="800000"/>
            <a:headEnd/>
            <a:tailEnd/>
          </a:ln>
          <a:effectLst/>
        </p:spPr>
        <p:txBody>
          <a:bodyPr wrap="none">
            <a:spAutoFit/>
          </a:bodyPr>
          <a:lstStyle/>
          <a:p>
            <a:pPr>
              <a:lnSpc>
                <a:spcPts val="900"/>
              </a:lnSpc>
              <a:defRPr/>
            </a:pPr>
            <a:r>
              <a:rPr lang="en-US" sz="700">
                <a:solidFill>
                  <a:schemeClr val="bg1"/>
                </a:solidFill>
                <a:latin typeface="Futura Lt BT" pitchFamily="34" charset="0"/>
              </a:rPr>
              <a:t>U.S. Department of Transportation</a:t>
            </a:r>
          </a:p>
          <a:p>
            <a:pPr>
              <a:lnSpc>
                <a:spcPts val="900"/>
              </a:lnSpc>
              <a:spcBef>
                <a:spcPts val="200"/>
              </a:spcBef>
              <a:defRPr/>
            </a:pPr>
            <a:r>
              <a:rPr lang="en-US" sz="700">
                <a:solidFill>
                  <a:schemeClr val="bg1"/>
                </a:solidFill>
                <a:latin typeface="Futura Md BT" pitchFamily="34" charset="0"/>
              </a:rPr>
              <a:t>Pipeline and Hazardous Materials </a:t>
            </a:r>
            <a:br>
              <a:rPr lang="en-US" sz="700">
                <a:solidFill>
                  <a:schemeClr val="bg1"/>
                </a:solidFill>
                <a:latin typeface="Futura Md BT" pitchFamily="34" charset="0"/>
              </a:rPr>
            </a:br>
            <a:r>
              <a:rPr lang="en-US" sz="700">
                <a:solidFill>
                  <a:schemeClr val="bg1"/>
                </a:solidFill>
                <a:latin typeface="Futura Md BT" pitchFamily="34" charset="0"/>
              </a:rPr>
              <a:t>Safety Administration</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6" r:id="rId12"/>
  </p:sldLayoutIdLst>
  <p:transition spd="med">
    <p:fade thruBlk="1"/>
  </p:transition>
  <p:txStyles>
    <p:titleStyle>
      <a:lvl1pPr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2pPr>
      <a:lvl3pPr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3pPr>
      <a:lvl4pPr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4pPr>
      <a:lvl5pPr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5pPr>
      <a:lvl6pPr marL="457200"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6pPr>
      <a:lvl7pPr marL="914400"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7pPr>
      <a:lvl8pPr marL="1371600"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8pPr>
      <a:lvl9pPr marL="1828800"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9pPr>
    </p:titleStyle>
    <p:bodyStyle>
      <a:lvl1pPr marL="342900" indent="-342900" algn="l" rtl="0" eaLnBrk="1" fontAlgn="base" hangingPunct="1">
        <a:spcBef>
          <a:spcPct val="50000"/>
        </a:spcBef>
        <a:spcAft>
          <a:spcPct val="0"/>
        </a:spcAft>
        <a:buClr>
          <a:srgbClr val="000099"/>
        </a:buClr>
        <a:buChar char="•"/>
        <a:defRPr sz="2000">
          <a:solidFill>
            <a:schemeClr val="tx1"/>
          </a:solidFill>
          <a:latin typeface="+mn-lt"/>
          <a:ea typeface="+mn-ea"/>
          <a:cs typeface="+mn-cs"/>
        </a:defRPr>
      </a:lvl1pPr>
      <a:lvl2pPr marL="742950" indent="-285750" algn="l" rtl="0" eaLnBrk="1" fontAlgn="base" hangingPunct="1">
        <a:spcBef>
          <a:spcPct val="50000"/>
        </a:spcBef>
        <a:spcAft>
          <a:spcPct val="0"/>
        </a:spcAft>
        <a:buClr>
          <a:srgbClr val="000099"/>
        </a:buClr>
        <a:buChar char="–"/>
        <a:defRPr sz="2000">
          <a:solidFill>
            <a:schemeClr val="tx1"/>
          </a:solidFill>
          <a:latin typeface="+mn-lt"/>
        </a:defRPr>
      </a:lvl2pPr>
      <a:lvl3pPr marL="1143000" indent="-228600" algn="l" rtl="0" eaLnBrk="1" fontAlgn="base" hangingPunct="1">
        <a:spcBef>
          <a:spcPct val="50000"/>
        </a:spcBef>
        <a:spcAft>
          <a:spcPct val="0"/>
        </a:spcAft>
        <a:buClr>
          <a:srgbClr val="000099"/>
        </a:buClr>
        <a:buChar char="•"/>
        <a:defRPr sz="2000">
          <a:solidFill>
            <a:schemeClr val="tx1"/>
          </a:solidFill>
          <a:latin typeface="+mn-lt"/>
        </a:defRPr>
      </a:lvl3pPr>
      <a:lvl4pPr marL="1600200" indent="-228600" algn="l" rtl="0" eaLnBrk="1" fontAlgn="base" hangingPunct="1">
        <a:spcBef>
          <a:spcPct val="50000"/>
        </a:spcBef>
        <a:spcAft>
          <a:spcPct val="0"/>
        </a:spcAft>
        <a:buClr>
          <a:srgbClr val="000099"/>
        </a:buClr>
        <a:buChar char="–"/>
        <a:defRPr sz="2000">
          <a:solidFill>
            <a:schemeClr val="tx1"/>
          </a:solidFill>
          <a:latin typeface="+mn-lt"/>
        </a:defRPr>
      </a:lvl4pPr>
      <a:lvl5pPr marL="2057400" indent="-228600" algn="l" rtl="0" eaLnBrk="1" fontAlgn="base" hangingPunct="1">
        <a:spcBef>
          <a:spcPct val="50000"/>
        </a:spcBef>
        <a:spcAft>
          <a:spcPct val="0"/>
        </a:spcAft>
        <a:buClr>
          <a:srgbClr val="000099"/>
        </a:buClr>
        <a:buChar char="»"/>
        <a:defRPr sz="2000">
          <a:solidFill>
            <a:schemeClr val="tx1"/>
          </a:solidFill>
          <a:latin typeface="+mn-lt"/>
        </a:defRPr>
      </a:lvl5pPr>
      <a:lvl6pPr marL="2514600" indent="-228600" algn="l" rtl="0" eaLnBrk="1" fontAlgn="base" hangingPunct="1">
        <a:spcBef>
          <a:spcPct val="50000"/>
        </a:spcBef>
        <a:spcAft>
          <a:spcPct val="0"/>
        </a:spcAft>
        <a:buClr>
          <a:srgbClr val="000099"/>
        </a:buClr>
        <a:buChar char="»"/>
        <a:defRPr sz="2000">
          <a:solidFill>
            <a:schemeClr val="tx1"/>
          </a:solidFill>
          <a:latin typeface="+mn-lt"/>
        </a:defRPr>
      </a:lvl6pPr>
      <a:lvl7pPr marL="2971800" indent="-228600" algn="l" rtl="0" eaLnBrk="1" fontAlgn="base" hangingPunct="1">
        <a:spcBef>
          <a:spcPct val="50000"/>
        </a:spcBef>
        <a:spcAft>
          <a:spcPct val="0"/>
        </a:spcAft>
        <a:buClr>
          <a:srgbClr val="000099"/>
        </a:buClr>
        <a:buChar char="»"/>
        <a:defRPr sz="2000">
          <a:solidFill>
            <a:schemeClr val="tx1"/>
          </a:solidFill>
          <a:latin typeface="+mn-lt"/>
        </a:defRPr>
      </a:lvl7pPr>
      <a:lvl8pPr marL="3429000" indent="-228600" algn="l" rtl="0" eaLnBrk="1" fontAlgn="base" hangingPunct="1">
        <a:spcBef>
          <a:spcPct val="50000"/>
        </a:spcBef>
        <a:spcAft>
          <a:spcPct val="0"/>
        </a:spcAft>
        <a:buClr>
          <a:srgbClr val="000099"/>
        </a:buClr>
        <a:buChar char="»"/>
        <a:defRPr sz="2000">
          <a:solidFill>
            <a:schemeClr val="tx1"/>
          </a:solidFill>
          <a:latin typeface="+mn-lt"/>
        </a:defRPr>
      </a:lvl8pPr>
      <a:lvl9pPr marL="3886200" indent="-228600" algn="l" rtl="0" eaLnBrk="1" fontAlgn="base" hangingPunct="1">
        <a:spcBef>
          <a:spcPct val="50000"/>
        </a:spcBef>
        <a:spcAft>
          <a:spcPct val="0"/>
        </a:spcAft>
        <a:buClr>
          <a:srgbClr val="000099"/>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5218" name="Rectangle 2"/>
          <p:cNvSpPr>
            <a:spLocks noChangeArrowheads="1"/>
          </p:cNvSpPr>
          <p:nvPr/>
        </p:nvSpPr>
        <p:spPr bwMode="auto">
          <a:xfrm>
            <a:off x="0" y="0"/>
            <a:ext cx="9144000" cy="6858000"/>
          </a:xfrm>
          <a:prstGeom prst="rect">
            <a:avLst/>
          </a:prstGeom>
          <a:gradFill rotWithShape="1">
            <a:gsLst>
              <a:gs pos="0">
                <a:srgbClr val="AEB2C2"/>
              </a:gs>
              <a:gs pos="100000">
                <a:srgbClr val="FFFFFF"/>
              </a:gs>
            </a:gsLst>
            <a:lin ang="2700000" scaled="1"/>
          </a:gradFill>
          <a:ln w="9525">
            <a:noFill/>
            <a:miter lim="800000"/>
            <a:headEnd/>
            <a:tailEnd/>
          </a:ln>
          <a:effectLst/>
        </p:spPr>
        <p:txBody>
          <a:bodyPr wrap="none" anchor="ctr"/>
          <a:lstStyle/>
          <a:p>
            <a:pPr>
              <a:defRPr/>
            </a:pPr>
            <a:endParaRPr lang="en-US"/>
          </a:p>
        </p:txBody>
      </p:sp>
      <p:pic>
        <p:nvPicPr>
          <p:cNvPr id="3075" name="Picture 3" descr="PipePlac_duo10TopBottRed"/>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19050" y="0"/>
            <a:ext cx="9163050" cy="1162050"/>
          </a:xfrm>
          <a:prstGeom prst="rect">
            <a:avLst/>
          </a:prstGeom>
          <a:noFill/>
          <a:ln w="9525">
            <a:noFill/>
            <a:miter lim="800000"/>
            <a:headEnd/>
            <a:tailEnd/>
          </a:ln>
        </p:spPr>
      </p:pic>
      <p:sp>
        <p:nvSpPr>
          <p:cNvPr id="265220" name="Freeform 4"/>
          <p:cNvSpPr>
            <a:spLocks/>
          </p:cNvSpPr>
          <p:nvPr/>
        </p:nvSpPr>
        <p:spPr bwMode="auto">
          <a:xfrm>
            <a:off x="0" y="549275"/>
            <a:ext cx="9144000" cy="423863"/>
          </a:xfrm>
          <a:custGeom>
            <a:avLst/>
            <a:gdLst/>
            <a:ahLst/>
            <a:cxnLst>
              <a:cxn ang="0">
                <a:pos x="0" y="60"/>
              </a:cxn>
              <a:cxn ang="0">
                <a:pos x="384" y="200"/>
              </a:cxn>
              <a:cxn ang="0">
                <a:pos x="969" y="243"/>
              </a:cxn>
              <a:cxn ang="0">
                <a:pos x="1539" y="207"/>
              </a:cxn>
              <a:cxn ang="0">
                <a:pos x="3171" y="9"/>
              </a:cxn>
              <a:cxn ang="0">
                <a:pos x="4821" y="99"/>
              </a:cxn>
              <a:cxn ang="0">
                <a:pos x="5760" y="267"/>
              </a:cxn>
            </a:cxnLst>
            <a:rect l="0" t="0" r="r" b="b"/>
            <a:pathLst>
              <a:path w="5760" h="267">
                <a:moveTo>
                  <a:pt x="0" y="60"/>
                </a:moveTo>
                <a:cubicBezTo>
                  <a:pt x="64" y="112"/>
                  <a:pt x="223" y="170"/>
                  <a:pt x="384" y="200"/>
                </a:cubicBezTo>
                <a:cubicBezTo>
                  <a:pt x="545" y="230"/>
                  <a:pt x="780" y="249"/>
                  <a:pt x="969" y="243"/>
                </a:cubicBezTo>
                <a:cubicBezTo>
                  <a:pt x="1158" y="237"/>
                  <a:pt x="1182" y="246"/>
                  <a:pt x="1539" y="207"/>
                </a:cubicBezTo>
                <a:cubicBezTo>
                  <a:pt x="1896" y="168"/>
                  <a:pt x="2579" y="0"/>
                  <a:pt x="3171" y="9"/>
                </a:cubicBezTo>
                <a:cubicBezTo>
                  <a:pt x="3763" y="18"/>
                  <a:pt x="4382" y="54"/>
                  <a:pt x="4821" y="99"/>
                </a:cubicBezTo>
                <a:cubicBezTo>
                  <a:pt x="5260" y="144"/>
                  <a:pt x="5589" y="210"/>
                  <a:pt x="5760" y="267"/>
                </a:cubicBezTo>
              </a:path>
            </a:pathLst>
          </a:custGeom>
          <a:noFill/>
          <a:ln w="22225" cmpd="sng">
            <a:solidFill>
              <a:srgbClr val="969696"/>
            </a:solidFill>
            <a:round/>
            <a:headEnd/>
            <a:tailEnd/>
          </a:ln>
          <a:effectLst/>
        </p:spPr>
        <p:txBody>
          <a:bodyPr/>
          <a:lstStyle/>
          <a:p>
            <a:pPr>
              <a:defRPr/>
            </a:pPr>
            <a:endParaRPr lang="en-US"/>
          </a:p>
        </p:txBody>
      </p:sp>
      <p:pic>
        <p:nvPicPr>
          <p:cNvPr id="3077" name="Picture 5"/>
          <p:cNvPicPr>
            <a:picLocks noChangeAspect="1" noChangeArrowheads="1"/>
          </p:cNvPicPr>
          <p:nvPr/>
        </p:nvPicPr>
        <p:blipFill>
          <a:blip r:embed="rId14" cstate="print">
            <a:clrChange>
              <a:clrFrom>
                <a:srgbClr val="FFFFFF"/>
              </a:clrFrom>
              <a:clrTo>
                <a:srgbClr val="FFFFFF">
                  <a:alpha val="0"/>
                </a:srgbClr>
              </a:clrTo>
            </a:clrChange>
            <a:lum bright="100000"/>
          </a:blip>
          <a:srcRect r="63725" b="66092"/>
          <a:stretch>
            <a:fillRect/>
          </a:stretch>
        </p:blipFill>
        <p:spPr bwMode="auto">
          <a:xfrm>
            <a:off x="149225" y="177800"/>
            <a:ext cx="438150" cy="387350"/>
          </a:xfrm>
          <a:prstGeom prst="rect">
            <a:avLst/>
          </a:prstGeom>
          <a:noFill/>
          <a:ln w="9525">
            <a:noFill/>
            <a:miter lim="800000"/>
            <a:headEnd/>
            <a:tailEnd/>
          </a:ln>
        </p:spPr>
      </p:pic>
      <p:sp>
        <p:nvSpPr>
          <p:cNvPr id="265222" name="Text Box 6"/>
          <p:cNvSpPr txBox="1">
            <a:spLocks noChangeArrowheads="1"/>
          </p:cNvSpPr>
          <p:nvPr/>
        </p:nvSpPr>
        <p:spPr bwMode="auto">
          <a:xfrm>
            <a:off x="508000" y="142875"/>
            <a:ext cx="1587500" cy="460375"/>
          </a:xfrm>
          <a:prstGeom prst="rect">
            <a:avLst/>
          </a:prstGeom>
          <a:noFill/>
          <a:ln w="9525">
            <a:noFill/>
            <a:miter lim="800000"/>
            <a:headEnd/>
            <a:tailEnd/>
          </a:ln>
          <a:effectLst/>
        </p:spPr>
        <p:txBody>
          <a:bodyPr wrap="none">
            <a:spAutoFit/>
          </a:bodyPr>
          <a:lstStyle/>
          <a:p>
            <a:pPr>
              <a:lnSpc>
                <a:spcPts val="900"/>
              </a:lnSpc>
              <a:defRPr/>
            </a:pPr>
            <a:r>
              <a:rPr lang="en-US" sz="700">
                <a:solidFill>
                  <a:schemeClr val="bg1"/>
                </a:solidFill>
                <a:latin typeface="Futura Lt BT" pitchFamily="34" charset="0"/>
              </a:rPr>
              <a:t>U.S. Department of Transportation</a:t>
            </a:r>
          </a:p>
          <a:p>
            <a:pPr>
              <a:lnSpc>
                <a:spcPts val="900"/>
              </a:lnSpc>
              <a:spcBef>
                <a:spcPts val="200"/>
              </a:spcBef>
              <a:defRPr/>
            </a:pPr>
            <a:r>
              <a:rPr lang="en-US" sz="700">
                <a:solidFill>
                  <a:schemeClr val="bg1"/>
                </a:solidFill>
                <a:latin typeface="Futura Md BT" pitchFamily="34" charset="0"/>
              </a:rPr>
              <a:t>Pipeline and Hazardous Materials </a:t>
            </a:r>
            <a:br>
              <a:rPr lang="en-US" sz="700">
                <a:solidFill>
                  <a:schemeClr val="bg1"/>
                </a:solidFill>
                <a:latin typeface="Futura Md BT" pitchFamily="34" charset="0"/>
              </a:rPr>
            </a:br>
            <a:r>
              <a:rPr lang="en-US" sz="700">
                <a:solidFill>
                  <a:schemeClr val="bg1"/>
                </a:solidFill>
                <a:latin typeface="Futura Md BT" pitchFamily="34" charset="0"/>
              </a:rPr>
              <a:t>Safety Administration</a:t>
            </a:r>
          </a:p>
        </p:txBody>
      </p:sp>
      <p:sp>
        <p:nvSpPr>
          <p:cNvPr id="1060" name="Line 36"/>
          <p:cNvSpPr>
            <a:spLocks noChangeShapeType="1"/>
          </p:cNvSpPr>
          <p:nvPr/>
        </p:nvSpPr>
        <p:spPr bwMode="auto">
          <a:xfrm>
            <a:off x="457200" y="6400800"/>
            <a:ext cx="8153400" cy="0"/>
          </a:xfrm>
          <a:prstGeom prst="line">
            <a:avLst/>
          </a:prstGeom>
          <a:noFill/>
          <a:ln w="76200" cmpd="tri">
            <a:solidFill>
              <a:schemeClr val="tx1"/>
            </a:solidFill>
            <a:round/>
            <a:headEnd/>
            <a:tailEnd/>
          </a:ln>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fade thruBlk="1"/>
  </p:transition>
  <p:txStyles>
    <p:titleStyle>
      <a:lvl1pPr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2pPr>
      <a:lvl3pPr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3pPr>
      <a:lvl4pPr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4pPr>
      <a:lvl5pPr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5pPr>
      <a:lvl6pPr marL="457200"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6pPr>
      <a:lvl7pPr marL="914400"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7pPr>
      <a:lvl8pPr marL="1371600"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8pPr>
      <a:lvl9pPr marL="1828800"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9pPr>
    </p:titleStyle>
    <p:bodyStyle>
      <a:lvl1pPr marL="342900" indent="-342900" algn="l" rtl="0" eaLnBrk="1" fontAlgn="base" hangingPunct="1">
        <a:spcBef>
          <a:spcPct val="50000"/>
        </a:spcBef>
        <a:spcAft>
          <a:spcPct val="0"/>
        </a:spcAft>
        <a:buClr>
          <a:srgbClr val="000099"/>
        </a:buClr>
        <a:buChar char="•"/>
        <a:defRPr sz="2000">
          <a:solidFill>
            <a:schemeClr val="tx1"/>
          </a:solidFill>
          <a:latin typeface="+mn-lt"/>
          <a:ea typeface="+mn-ea"/>
          <a:cs typeface="+mn-cs"/>
        </a:defRPr>
      </a:lvl1pPr>
      <a:lvl2pPr marL="742950" indent="-285750" algn="l" rtl="0" eaLnBrk="1" fontAlgn="base" hangingPunct="1">
        <a:spcBef>
          <a:spcPct val="50000"/>
        </a:spcBef>
        <a:spcAft>
          <a:spcPct val="0"/>
        </a:spcAft>
        <a:buClr>
          <a:srgbClr val="000099"/>
        </a:buClr>
        <a:buChar char="–"/>
        <a:defRPr sz="2000">
          <a:solidFill>
            <a:schemeClr val="tx1"/>
          </a:solidFill>
          <a:latin typeface="+mn-lt"/>
        </a:defRPr>
      </a:lvl2pPr>
      <a:lvl3pPr marL="1143000" indent="-228600" algn="l" rtl="0" eaLnBrk="1" fontAlgn="base" hangingPunct="1">
        <a:spcBef>
          <a:spcPct val="50000"/>
        </a:spcBef>
        <a:spcAft>
          <a:spcPct val="0"/>
        </a:spcAft>
        <a:buClr>
          <a:srgbClr val="000099"/>
        </a:buClr>
        <a:buChar char="•"/>
        <a:defRPr sz="2000">
          <a:solidFill>
            <a:schemeClr val="tx1"/>
          </a:solidFill>
          <a:latin typeface="+mn-lt"/>
        </a:defRPr>
      </a:lvl3pPr>
      <a:lvl4pPr marL="1600200" indent="-228600" algn="l" rtl="0" eaLnBrk="1" fontAlgn="base" hangingPunct="1">
        <a:spcBef>
          <a:spcPct val="50000"/>
        </a:spcBef>
        <a:spcAft>
          <a:spcPct val="0"/>
        </a:spcAft>
        <a:buClr>
          <a:srgbClr val="000099"/>
        </a:buClr>
        <a:buChar char="–"/>
        <a:defRPr sz="2000">
          <a:solidFill>
            <a:schemeClr val="tx1"/>
          </a:solidFill>
          <a:latin typeface="+mn-lt"/>
        </a:defRPr>
      </a:lvl4pPr>
      <a:lvl5pPr marL="2057400" indent="-228600" algn="l" rtl="0" eaLnBrk="1" fontAlgn="base" hangingPunct="1">
        <a:spcBef>
          <a:spcPct val="50000"/>
        </a:spcBef>
        <a:spcAft>
          <a:spcPct val="0"/>
        </a:spcAft>
        <a:buClr>
          <a:srgbClr val="000099"/>
        </a:buClr>
        <a:buChar char="»"/>
        <a:defRPr sz="2000">
          <a:solidFill>
            <a:schemeClr val="tx1"/>
          </a:solidFill>
          <a:latin typeface="+mn-lt"/>
        </a:defRPr>
      </a:lvl5pPr>
      <a:lvl6pPr marL="2514600" indent="-228600" algn="l" rtl="0" eaLnBrk="1" fontAlgn="base" hangingPunct="1">
        <a:spcBef>
          <a:spcPct val="50000"/>
        </a:spcBef>
        <a:spcAft>
          <a:spcPct val="0"/>
        </a:spcAft>
        <a:buClr>
          <a:srgbClr val="000099"/>
        </a:buClr>
        <a:buChar char="»"/>
        <a:defRPr sz="2000">
          <a:solidFill>
            <a:schemeClr val="tx1"/>
          </a:solidFill>
          <a:latin typeface="+mn-lt"/>
        </a:defRPr>
      </a:lvl6pPr>
      <a:lvl7pPr marL="2971800" indent="-228600" algn="l" rtl="0" eaLnBrk="1" fontAlgn="base" hangingPunct="1">
        <a:spcBef>
          <a:spcPct val="50000"/>
        </a:spcBef>
        <a:spcAft>
          <a:spcPct val="0"/>
        </a:spcAft>
        <a:buClr>
          <a:srgbClr val="000099"/>
        </a:buClr>
        <a:buChar char="»"/>
        <a:defRPr sz="2000">
          <a:solidFill>
            <a:schemeClr val="tx1"/>
          </a:solidFill>
          <a:latin typeface="+mn-lt"/>
        </a:defRPr>
      </a:lvl7pPr>
      <a:lvl8pPr marL="3429000" indent="-228600" algn="l" rtl="0" eaLnBrk="1" fontAlgn="base" hangingPunct="1">
        <a:spcBef>
          <a:spcPct val="50000"/>
        </a:spcBef>
        <a:spcAft>
          <a:spcPct val="0"/>
        </a:spcAft>
        <a:buClr>
          <a:srgbClr val="000099"/>
        </a:buClr>
        <a:buChar char="»"/>
        <a:defRPr sz="2000">
          <a:solidFill>
            <a:schemeClr val="tx1"/>
          </a:solidFill>
          <a:latin typeface="+mn-lt"/>
        </a:defRPr>
      </a:lvl8pPr>
      <a:lvl9pPr marL="3886200" indent="-228600" algn="l" rtl="0" eaLnBrk="1" fontAlgn="base" hangingPunct="1">
        <a:spcBef>
          <a:spcPct val="50000"/>
        </a:spcBef>
        <a:spcAft>
          <a:spcPct val="0"/>
        </a:spcAft>
        <a:buClr>
          <a:srgbClr val="000099"/>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BBBAD2E-4E1E-432B-9BE9-844AF76875AF}" type="datetimeFigureOut">
              <a:rPr lang="en-US" smtClean="0"/>
              <a:pPr/>
              <a:t>9/16/2019</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C80610A-025C-4C7B-B6B3-E2A959D8CA4A}" type="slidenum">
              <a:rPr lang="en-US" smtClean="0"/>
              <a:pPr/>
              <a:t>‹#›</a:t>
            </a:fld>
            <a:endParaRPr lang="en-US"/>
          </a:p>
        </p:txBody>
      </p:sp>
    </p:spTree>
    <p:extLst>
      <p:ext uri="{BB962C8B-B14F-4D97-AF65-F5344CB8AC3E}">
        <p14:creationId xmlns:p14="http://schemas.microsoft.com/office/powerpoint/2010/main" val="246035878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Lst>
  <p:transition spd="med">
    <p:fade thruBlk="1"/>
  </p:transition>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effectLst/>
              </a:rPr>
              <a:t>Public Awareness Plans</a:t>
            </a:r>
          </a:p>
        </p:txBody>
      </p:sp>
      <p:pic>
        <p:nvPicPr>
          <p:cNvPr id="4" name="Picture 7" descr="DOT Sect seal"/>
          <p:cNvPicPr>
            <a:picLocks noChangeAspect="1" noChangeArrowheads="1"/>
          </p:cNvPicPr>
          <p:nvPr/>
        </p:nvPicPr>
        <p:blipFill>
          <a:blip r:embed="rId2" cstate="print"/>
          <a:stretch>
            <a:fillRect/>
          </a:stretch>
        </p:blipFill>
        <p:spPr bwMode="auto">
          <a:xfrm>
            <a:off x="3058940" y="3124200"/>
            <a:ext cx="3034584" cy="2209800"/>
          </a:xfrm>
          <a:prstGeom prst="roundRect">
            <a:avLst/>
          </a:prstGeom>
          <a:noFill/>
        </p:spPr>
      </p:pic>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Public Awareness Message</a:t>
            </a:r>
          </a:p>
        </p:txBody>
      </p:sp>
      <p:pic>
        <p:nvPicPr>
          <p:cNvPr id="4" name="Content Placeholder 3" descr="Picture 146.jpg"/>
          <p:cNvPicPr>
            <a:picLocks noGrp="1" noChangeAspect="1"/>
          </p:cNvPicPr>
          <p:nvPr>
            <p:ph type="pic" idx="1"/>
          </p:nvPr>
        </p:nvPicPr>
        <p:blipFill>
          <a:blip r:embed="rId2" cstate="print"/>
          <a:srcRect t="10949" b="10949"/>
          <a:stretch>
            <a:fillRect/>
          </a:stretch>
        </p:blipFill>
        <p:spPr/>
      </p:pic>
      <p:sp>
        <p:nvSpPr>
          <p:cNvPr id="6" name="Text Placeholder 5">
            <a:extLst>
              <a:ext uri="{FF2B5EF4-FFF2-40B4-BE49-F238E27FC236}">
                <a16:creationId xmlns:a16="http://schemas.microsoft.com/office/drawing/2014/main" id="{0B88844E-CD18-441C-ABA0-D3AC06850C52}"/>
              </a:ext>
            </a:extLst>
          </p:cNvPr>
          <p:cNvSpPr>
            <a:spLocks noGrp="1"/>
          </p:cNvSpPr>
          <p:nvPr>
            <p:ph type="body" sz="half" idx="2"/>
          </p:nvPr>
        </p:nvSpPr>
        <p:spPr/>
        <p:txBody>
          <a:bodyPr/>
          <a:lstStyle/>
          <a:p>
            <a:endParaRPr lang="en-US"/>
          </a:p>
        </p:txBody>
      </p:sp>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Public Awareness Message</a:t>
            </a:r>
            <a:endParaRPr lang="en-US" dirty="0"/>
          </a:p>
        </p:txBody>
      </p:sp>
      <p:pic>
        <p:nvPicPr>
          <p:cNvPr id="4" name="Content Placeholder 3" descr="Picture 146.jpg"/>
          <p:cNvPicPr>
            <a:picLocks noGrp="1" noChangeAspect="1"/>
          </p:cNvPicPr>
          <p:nvPr>
            <p:ph idx="1"/>
          </p:nvPr>
        </p:nvPicPr>
        <p:blipFill>
          <a:blip r:embed="rId2" cstate="print"/>
          <a:stretch>
            <a:fillRect/>
          </a:stretch>
        </p:blipFill>
        <p:spPr>
          <a:xfrm>
            <a:off x="2938361" y="2920596"/>
            <a:ext cx="3275215" cy="2585258"/>
          </a:xfrm>
        </p:spPr>
      </p:pic>
      <p:pic>
        <p:nvPicPr>
          <p:cNvPr id="5" name="Picture 4" descr="Public Awareness Brochure 3_Page_2.jpg"/>
          <p:cNvPicPr>
            <a:picLocks noChangeAspect="1"/>
          </p:cNvPicPr>
          <p:nvPr/>
        </p:nvPicPr>
        <p:blipFill>
          <a:blip r:embed="rId3" cstate="print"/>
          <a:stretch>
            <a:fillRect/>
          </a:stretch>
        </p:blipFill>
        <p:spPr>
          <a:xfrm>
            <a:off x="2209005" y="2514600"/>
            <a:ext cx="4733925" cy="3733800"/>
          </a:xfrm>
          <a:prstGeom prst="rect">
            <a:avLst/>
          </a:prstGeom>
        </p:spPr>
      </p:pic>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Public Awareness Message</a:t>
            </a:r>
            <a:endParaRPr lang="en-US" dirty="0"/>
          </a:p>
        </p:txBody>
      </p:sp>
      <p:pic>
        <p:nvPicPr>
          <p:cNvPr id="4" name="Content Placeholder 3" descr="Picture 146.jpg"/>
          <p:cNvPicPr>
            <a:picLocks noGrp="1" noChangeAspect="1"/>
          </p:cNvPicPr>
          <p:nvPr>
            <p:ph idx="1"/>
          </p:nvPr>
        </p:nvPicPr>
        <p:blipFill>
          <a:blip r:embed="rId2" cstate="print"/>
          <a:stretch>
            <a:fillRect/>
          </a:stretch>
        </p:blipFill>
        <p:spPr>
          <a:xfrm>
            <a:off x="1993070" y="2490788"/>
            <a:ext cx="5165798" cy="3444875"/>
          </a:xfrm>
        </p:spPr>
      </p:pic>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Evaluating Program Effectiveness</a:t>
            </a:r>
            <a:endParaRPr lang="en-US" dirty="0"/>
          </a:p>
        </p:txBody>
      </p:sp>
      <p:sp>
        <p:nvSpPr>
          <p:cNvPr id="3" name="Content Placeholder 2"/>
          <p:cNvSpPr>
            <a:spLocks noGrp="1"/>
          </p:cNvSpPr>
          <p:nvPr>
            <p:ph idx="1"/>
          </p:nvPr>
        </p:nvSpPr>
        <p:spPr/>
        <p:txBody>
          <a:bodyPr/>
          <a:lstStyle/>
          <a:p>
            <a:r>
              <a:rPr lang="en-US"/>
              <a:t>API 1162 – Section 8 Program Evaluation</a:t>
            </a:r>
          </a:p>
          <a:p>
            <a:r>
              <a:rPr lang="en-US"/>
              <a:t>8.1 Primary purposes to:</a:t>
            </a:r>
          </a:p>
          <a:p>
            <a:pPr lvl="1"/>
            <a:r>
              <a:rPr lang="en-US"/>
              <a:t>Assess if the current program is effective in achieving the objectives</a:t>
            </a:r>
          </a:p>
          <a:p>
            <a:pPr lvl="1"/>
            <a:r>
              <a:rPr lang="en-US"/>
              <a:t>Provide information on implementing improvements based on the findings</a:t>
            </a:r>
          </a:p>
          <a:p>
            <a:r>
              <a:rPr lang="en-US"/>
              <a:t>Secondary purpose:</a:t>
            </a:r>
          </a:p>
          <a:p>
            <a:pPr lvl="1"/>
            <a:r>
              <a:rPr lang="en-US"/>
              <a:t>demonstrate the status and validity of program</a:t>
            </a:r>
            <a:endParaRPr lang="en-US" dirty="0"/>
          </a:p>
        </p:txBody>
      </p:sp>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2031AC-A597-4C7D-83F7-053267238C1B}"/>
              </a:ext>
            </a:extLst>
          </p:cNvPr>
          <p:cNvSpPr>
            <a:spLocks noGrp="1"/>
          </p:cNvSpPr>
          <p:nvPr>
            <p:ph type="title"/>
          </p:nvPr>
        </p:nvSpPr>
        <p:spPr/>
        <p:txBody>
          <a:bodyPr/>
          <a:lstStyle/>
          <a:p>
            <a:r>
              <a:rPr lang="en-US" dirty="0"/>
              <a:t>Evaluation Elements</a:t>
            </a:r>
          </a:p>
        </p:txBody>
      </p:sp>
      <p:sp>
        <p:nvSpPr>
          <p:cNvPr id="3" name="Content Placeholder 2"/>
          <p:cNvSpPr>
            <a:spLocks noGrp="1"/>
          </p:cNvSpPr>
          <p:nvPr>
            <p:ph idx="1"/>
          </p:nvPr>
        </p:nvSpPr>
        <p:spPr/>
        <p:txBody>
          <a:bodyPr>
            <a:normAutofit/>
          </a:bodyPr>
          <a:lstStyle/>
          <a:p>
            <a:r>
              <a:rPr lang="en-US" sz="3200" dirty="0"/>
              <a:t>8.2 Elements of Evaluation Plan</a:t>
            </a:r>
          </a:p>
          <a:p>
            <a:pPr lvl="1"/>
            <a:r>
              <a:rPr lang="en-US" sz="2800" dirty="0"/>
              <a:t>Measures should reflect:</a:t>
            </a:r>
          </a:p>
          <a:p>
            <a:pPr lvl="1"/>
            <a:r>
              <a:rPr lang="en-US" sz="2800" dirty="0"/>
              <a:t>Whether the program is being implemented as planned (the process)</a:t>
            </a:r>
          </a:p>
          <a:p>
            <a:pPr lvl="1"/>
            <a:r>
              <a:rPr lang="en-US" sz="2800" dirty="0"/>
              <a:t>Whether the program is effective (program effectiveness)</a:t>
            </a:r>
          </a:p>
          <a:p>
            <a:endParaRPr lang="en-US" sz="3200" dirty="0"/>
          </a:p>
        </p:txBody>
      </p:sp>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A2C005-6813-4B82-9BB8-4FF6C10BDD67}"/>
              </a:ext>
            </a:extLst>
          </p:cNvPr>
          <p:cNvSpPr>
            <a:spLocks noGrp="1"/>
          </p:cNvSpPr>
          <p:nvPr>
            <p:ph type="title"/>
          </p:nvPr>
        </p:nvSpPr>
        <p:spPr/>
        <p:txBody>
          <a:bodyPr/>
          <a:lstStyle/>
          <a:p>
            <a:r>
              <a:rPr lang="en-US" dirty="0"/>
              <a:t>Measuring Implementation</a:t>
            </a:r>
          </a:p>
        </p:txBody>
      </p:sp>
      <p:sp>
        <p:nvSpPr>
          <p:cNvPr id="3" name="Content Placeholder 2"/>
          <p:cNvSpPr>
            <a:spLocks noGrp="1"/>
          </p:cNvSpPr>
          <p:nvPr>
            <p:ph idx="1"/>
          </p:nvPr>
        </p:nvSpPr>
        <p:spPr/>
        <p:txBody>
          <a:bodyPr>
            <a:normAutofit lnSpcReduction="10000"/>
          </a:bodyPr>
          <a:lstStyle/>
          <a:p>
            <a:r>
              <a:rPr lang="en-US" sz="2800" dirty="0"/>
              <a:t>8.3 Measuring Program Implementation</a:t>
            </a:r>
          </a:p>
          <a:p>
            <a:pPr lvl="1"/>
            <a:r>
              <a:rPr lang="en-US" sz="2400" dirty="0"/>
              <a:t>Purpose, answer two questions:</a:t>
            </a:r>
          </a:p>
          <a:p>
            <a:pPr lvl="1"/>
            <a:r>
              <a:rPr lang="en-US" sz="2400" dirty="0"/>
              <a:t>Has the Public Awareness Program been written to address the objectives, elements, and baseline schedule in Section 2</a:t>
            </a:r>
          </a:p>
          <a:p>
            <a:pPr lvl="1"/>
            <a:r>
              <a:rPr lang="en-US" sz="2400" dirty="0"/>
              <a:t>Has the public awareness program been implemented and documented according to the written program</a:t>
            </a:r>
          </a:p>
          <a:p>
            <a:endParaRPr lang="en-US" sz="2800" dirty="0"/>
          </a:p>
        </p:txBody>
      </p:sp>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0BBC1B-F14A-484C-AC81-2B3076DE8D05}"/>
              </a:ext>
            </a:extLst>
          </p:cNvPr>
          <p:cNvSpPr>
            <a:spLocks noGrp="1"/>
          </p:cNvSpPr>
          <p:nvPr>
            <p:ph type="title"/>
          </p:nvPr>
        </p:nvSpPr>
        <p:spPr/>
        <p:txBody>
          <a:bodyPr/>
          <a:lstStyle/>
          <a:p>
            <a:r>
              <a:rPr lang="en-US" dirty="0"/>
              <a:t>Measuring Effectiveness</a:t>
            </a:r>
          </a:p>
        </p:txBody>
      </p:sp>
      <p:sp>
        <p:nvSpPr>
          <p:cNvPr id="3" name="Content Placeholder 2"/>
          <p:cNvSpPr>
            <a:spLocks noGrp="1"/>
          </p:cNvSpPr>
          <p:nvPr>
            <p:ph sz="half" idx="1"/>
          </p:nvPr>
        </p:nvSpPr>
        <p:spPr/>
        <p:txBody>
          <a:bodyPr>
            <a:normAutofit fontScale="92500" lnSpcReduction="10000"/>
          </a:bodyPr>
          <a:lstStyle/>
          <a:p>
            <a:r>
              <a:rPr lang="en-US" dirty="0"/>
              <a:t>8.4 Measuring Program Effectiveness</a:t>
            </a:r>
          </a:p>
          <a:p>
            <a:pPr lvl="1"/>
            <a:r>
              <a:rPr lang="en-US" dirty="0"/>
              <a:t>Assess progress on measures to see if goals were achieved:</a:t>
            </a:r>
          </a:p>
          <a:p>
            <a:pPr lvl="1"/>
            <a:r>
              <a:rPr lang="en-US" dirty="0"/>
              <a:t>Is information reaching the intended stakeholder audiences</a:t>
            </a:r>
          </a:p>
          <a:p>
            <a:pPr lvl="1"/>
            <a:r>
              <a:rPr lang="en-US" dirty="0"/>
              <a:t>Do the recipient audiences under stand the messages delivered</a:t>
            </a:r>
          </a:p>
        </p:txBody>
      </p:sp>
      <p:sp>
        <p:nvSpPr>
          <p:cNvPr id="5" name="Content Placeholder 4">
            <a:extLst>
              <a:ext uri="{FF2B5EF4-FFF2-40B4-BE49-F238E27FC236}">
                <a16:creationId xmlns:a16="http://schemas.microsoft.com/office/drawing/2014/main" id="{FE20FEB5-B4AC-4D3A-A4CC-2313E9828E05}"/>
              </a:ext>
            </a:extLst>
          </p:cNvPr>
          <p:cNvSpPr>
            <a:spLocks noGrp="1"/>
          </p:cNvSpPr>
          <p:nvPr>
            <p:ph sz="half" idx="2"/>
          </p:nvPr>
        </p:nvSpPr>
        <p:spPr/>
        <p:txBody>
          <a:bodyPr>
            <a:normAutofit lnSpcReduction="10000"/>
          </a:bodyPr>
          <a:lstStyle/>
          <a:p>
            <a:pPr lvl="1"/>
            <a:r>
              <a:rPr lang="en-US" dirty="0"/>
              <a:t>Are the recipients motivated to respond appropriately in alignment with the information provided</a:t>
            </a:r>
          </a:p>
          <a:p>
            <a:pPr lvl="1"/>
            <a:r>
              <a:rPr lang="en-US" dirty="0"/>
              <a:t>Is the implementation of the public awareness plan impacting bottom line results (reducing incidents, third party hits, etc.)</a:t>
            </a:r>
          </a:p>
        </p:txBody>
      </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8994B2-2AA0-4AC9-ABAF-FCFA19A18351}"/>
              </a:ext>
            </a:extLst>
          </p:cNvPr>
          <p:cNvSpPr>
            <a:spLocks noGrp="1"/>
          </p:cNvSpPr>
          <p:nvPr>
            <p:ph type="title"/>
          </p:nvPr>
        </p:nvSpPr>
        <p:spPr/>
        <p:txBody>
          <a:bodyPr/>
          <a:lstStyle/>
          <a:p>
            <a:r>
              <a:rPr lang="en-US" dirty="0"/>
              <a:t>Measuring Effectiveness</a:t>
            </a:r>
          </a:p>
        </p:txBody>
      </p:sp>
      <p:sp>
        <p:nvSpPr>
          <p:cNvPr id="3" name="Content Placeholder 2"/>
          <p:cNvSpPr>
            <a:spLocks noGrp="1"/>
          </p:cNvSpPr>
          <p:nvPr>
            <p:ph idx="1"/>
          </p:nvPr>
        </p:nvSpPr>
        <p:spPr/>
        <p:txBody>
          <a:bodyPr>
            <a:normAutofit lnSpcReduction="10000"/>
          </a:bodyPr>
          <a:lstStyle/>
          <a:p>
            <a:r>
              <a:rPr lang="en-US" dirty="0"/>
              <a:t>8.4.1 Measure 1 Outreach: Percentage of Each 	Intended Audience Reached With Desired 	Messages</a:t>
            </a:r>
          </a:p>
          <a:p>
            <a:pPr lvl="1"/>
            <a:r>
              <a:rPr lang="en-US" dirty="0"/>
              <a:t>Track percentage of individuals or entities reached within an intended audience (households, excavators, local government, first responders, etc.)</a:t>
            </a:r>
          </a:p>
          <a:p>
            <a:pPr lvl="1"/>
            <a:r>
              <a:rPr lang="en-US" dirty="0"/>
              <a:t>Estimate the percentage of the stake holders actually reached within the target geographical region along the pipeline</a:t>
            </a:r>
          </a:p>
          <a:p>
            <a:pPr lvl="1"/>
            <a:r>
              <a:rPr lang="en-US" dirty="0"/>
              <a:t>Measure will help to evaluate delivery methods</a:t>
            </a:r>
          </a:p>
        </p:txBody>
      </p:sp>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9A40ED-59F3-4FF2-A292-39BC93DBF4B4}"/>
              </a:ext>
            </a:extLst>
          </p:cNvPr>
          <p:cNvSpPr>
            <a:spLocks noGrp="1"/>
          </p:cNvSpPr>
          <p:nvPr>
            <p:ph type="title"/>
          </p:nvPr>
        </p:nvSpPr>
        <p:spPr/>
        <p:txBody>
          <a:bodyPr/>
          <a:lstStyle/>
          <a:p>
            <a:r>
              <a:rPr lang="en-US" dirty="0"/>
              <a:t>Measuring Effectiveness</a:t>
            </a:r>
          </a:p>
        </p:txBody>
      </p:sp>
      <p:sp>
        <p:nvSpPr>
          <p:cNvPr id="3" name="Content Placeholder 2"/>
          <p:cNvSpPr>
            <a:spLocks noGrp="1"/>
          </p:cNvSpPr>
          <p:nvPr>
            <p:ph idx="1"/>
          </p:nvPr>
        </p:nvSpPr>
        <p:spPr/>
        <p:txBody>
          <a:bodyPr/>
          <a:lstStyle/>
          <a:p>
            <a:r>
              <a:rPr lang="en-US"/>
              <a:t>8.4.2 Measure 2  Understandability of the Content of 	the Message</a:t>
            </a:r>
          </a:p>
          <a:p>
            <a:pPr lvl="1"/>
            <a:r>
              <a:rPr lang="en-US"/>
              <a:t>Assesses the percentage of the intended stakeholder audience that understood and retained the key information in the message received</a:t>
            </a:r>
          </a:p>
          <a:p>
            <a:pPr lvl="1"/>
            <a:r>
              <a:rPr lang="en-US"/>
              <a:t>Evaluate the effectiveness of the delivery media style and content</a:t>
            </a:r>
          </a:p>
          <a:p>
            <a:pPr lvl="1"/>
            <a:r>
              <a:rPr lang="en-US"/>
              <a:t>Will help to assess the effectiveness of the delivery methods used</a:t>
            </a:r>
            <a:endParaRPr lang="en-US" dirty="0"/>
          </a:p>
        </p:txBody>
      </p:sp>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0CBA12-646B-4096-B9A3-C4193541FA1F}"/>
              </a:ext>
            </a:extLst>
          </p:cNvPr>
          <p:cNvSpPr>
            <a:spLocks noGrp="1"/>
          </p:cNvSpPr>
          <p:nvPr>
            <p:ph type="title"/>
          </p:nvPr>
        </p:nvSpPr>
        <p:spPr/>
        <p:txBody>
          <a:bodyPr/>
          <a:lstStyle/>
          <a:p>
            <a:r>
              <a:rPr lang="en-US" dirty="0"/>
              <a:t>Measuring Effectiveness</a:t>
            </a:r>
          </a:p>
        </p:txBody>
      </p:sp>
      <p:sp>
        <p:nvSpPr>
          <p:cNvPr id="3" name="Content Placeholder 2"/>
          <p:cNvSpPr>
            <a:spLocks noGrp="1"/>
          </p:cNvSpPr>
          <p:nvPr>
            <p:ph idx="1"/>
          </p:nvPr>
        </p:nvSpPr>
        <p:spPr/>
        <p:txBody>
          <a:bodyPr>
            <a:normAutofit/>
          </a:bodyPr>
          <a:lstStyle/>
          <a:p>
            <a:r>
              <a:rPr lang="en-US" dirty="0"/>
              <a:t>8.4.2 Measure 2  Understandability of the Content of 	the Message</a:t>
            </a:r>
          </a:p>
          <a:p>
            <a:pPr lvl="1"/>
            <a:r>
              <a:rPr lang="en-US" dirty="0"/>
              <a:t>Pretest materials:</a:t>
            </a:r>
          </a:p>
          <a:p>
            <a:pPr lvl="1"/>
            <a:r>
              <a:rPr lang="en-US" dirty="0"/>
              <a:t>Operators should pretest their public awareness materials for their appeal and messages for their clarity, understandability and retain-ability before they are widely used</a:t>
            </a:r>
          </a:p>
          <a:p>
            <a:pPr lvl="1"/>
            <a:r>
              <a:rPr lang="en-US" dirty="0"/>
              <a:t>Pretest may be performed using a small representative audience or focus group </a:t>
            </a:r>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§192.615 Emergency Plans</a:t>
            </a:r>
            <a:endParaRPr lang="en-US" dirty="0"/>
          </a:p>
        </p:txBody>
      </p:sp>
      <p:sp>
        <p:nvSpPr>
          <p:cNvPr id="3" name="Content Placeholder 2"/>
          <p:cNvSpPr>
            <a:spLocks noGrp="1"/>
          </p:cNvSpPr>
          <p:nvPr>
            <p:ph idx="1"/>
          </p:nvPr>
        </p:nvSpPr>
        <p:spPr/>
        <p:txBody>
          <a:bodyPr>
            <a:normAutofit/>
          </a:bodyPr>
          <a:lstStyle/>
          <a:p>
            <a:r>
              <a:rPr lang="en-US" sz="3600"/>
              <a:t>“Establish an educational program to enable customers and the general public to recognize and report a gas emergency to the appropriate officials.”</a:t>
            </a:r>
            <a:endParaRPr lang="en-US" sz="3600" dirty="0"/>
          </a:p>
        </p:txBody>
      </p:sp>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07532B-82F5-4AC0-A315-68ECAC91C7DB}"/>
              </a:ext>
            </a:extLst>
          </p:cNvPr>
          <p:cNvSpPr>
            <a:spLocks noGrp="1"/>
          </p:cNvSpPr>
          <p:nvPr>
            <p:ph type="title"/>
          </p:nvPr>
        </p:nvSpPr>
        <p:spPr/>
        <p:txBody>
          <a:bodyPr/>
          <a:lstStyle/>
          <a:p>
            <a:r>
              <a:rPr lang="en-US" dirty="0"/>
              <a:t>Measuring Effectiveness</a:t>
            </a:r>
          </a:p>
        </p:txBody>
      </p:sp>
      <p:sp>
        <p:nvSpPr>
          <p:cNvPr id="3" name="Content Placeholder 2"/>
          <p:cNvSpPr>
            <a:spLocks noGrp="1"/>
          </p:cNvSpPr>
          <p:nvPr>
            <p:ph sz="half" idx="1"/>
          </p:nvPr>
        </p:nvSpPr>
        <p:spPr/>
        <p:txBody>
          <a:bodyPr>
            <a:normAutofit fontScale="92500" lnSpcReduction="10000"/>
          </a:bodyPr>
          <a:lstStyle/>
          <a:p>
            <a:r>
              <a:rPr lang="en-US" dirty="0"/>
              <a:t>8.4.2 Measure 2  Understandability of the Content of 	the Message</a:t>
            </a:r>
          </a:p>
          <a:p>
            <a:pPr lvl="1"/>
            <a:r>
              <a:rPr lang="en-US" dirty="0"/>
              <a:t>Survey target stakeholder audiences:</a:t>
            </a:r>
          </a:p>
          <a:p>
            <a:pPr lvl="1"/>
            <a:r>
              <a:rPr lang="en-US" dirty="0"/>
              <a:t>Assess understandability by surveying the target stakeholder audience in the course of face-to-face contacts, telephone or written surveys</a:t>
            </a:r>
          </a:p>
        </p:txBody>
      </p:sp>
      <p:sp>
        <p:nvSpPr>
          <p:cNvPr id="5" name="Content Placeholder 4">
            <a:extLst>
              <a:ext uri="{FF2B5EF4-FFF2-40B4-BE49-F238E27FC236}">
                <a16:creationId xmlns:a16="http://schemas.microsoft.com/office/drawing/2014/main" id="{A4ADC181-2605-4963-8155-2702381B0C6D}"/>
              </a:ext>
            </a:extLst>
          </p:cNvPr>
          <p:cNvSpPr>
            <a:spLocks noGrp="1"/>
          </p:cNvSpPr>
          <p:nvPr>
            <p:ph sz="half" idx="2"/>
          </p:nvPr>
        </p:nvSpPr>
        <p:spPr/>
        <p:txBody>
          <a:bodyPr>
            <a:normAutofit fontScale="85000" lnSpcReduction="10000"/>
          </a:bodyPr>
          <a:lstStyle/>
          <a:p>
            <a:r>
              <a:rPr lang="en-US" dirty="0"/>
              <a:t>Factors to consider when designing surveys include:</a:t>
            </a:r>
          </a:p>
          <a:p>
            <a:pPr lvl="1"/>
            <a:r>
              <a:rPr lang="en-US" dirty="0"/>
              <a:t>Appropriate sample size to draw general conclusions</a:t>
            </a:r>
          </a:p>
          <a:p>
            <a:pPr lvl="1"/>
            <a:r>
              <a:rPr lang="en-US" dirty="0"/>
              <a:t>Questions to gauge understandability of messages and knowledge of survey respondent</a:t>
            </a:r>
          </a:p>
          <a:p>
            <a:pPr lvl="1"/>
            <a:r>
              <a:rPr lang="en-US" dirty="0"/>
              <a:t>Retention of messages</a:t>
            </a:r>
          </a:p>
          <a:p>
            <a:pPr lvl="1"/>
            <a:r>
              <a:rPr lang="en-US" dirty="0"/>
              <a:t>Comparison of most effective means of delivery</a:t>
            </a:r>
          </a:p>
          <a:p>
            <a:endParaRPr lang="en-US" dirty="0"/>
          </a:p>
        </p:txBody>
      </p:sp>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B024D9-F5F6-47D2-B970-ECC36E258410}"/>
              </a:ext>
            </a:extLst>
          </p:cNvPr>
          <p:cNvSpPr>
            <a:spLocks noGrp="1"/>
          </p:cNvSpPr>
          <p:nvPr>
            <p:ph type="title"/>
          </p:nvPr>
        </p:nvSpPr>
        <p:spPr/>
        <p:txBody>
          <a:bodyPr/>
          <a:lstStyle/>
          <a:p>
            <a:r>
              <a:rPr lang="en-US" dirty="0"/>
              <a:t>Measuring Effectiveness</a:t>
            </a:r>
          </a:p>
        </p:txBody>
      </p:sp>
      <p:sp>
        <p:nvSpPr>
          <p:cNvPr id="3" name="Content Placeholder 2"/>
          <p:cNvSpPr>
            <a:spLocks noGrp="1"/>
          </p:cNvSpPr>
          <p:nvPr>
            <p:ph idx="1"/>
          </p:nvPr>
        </p:nvSpPr>
        <p:spPr/>
        <p:txBody>
          <a:bodyPr>
            <a:normAutofit lnSpcReduction="10000"/>
          </a:bodyPr>
          <a:lstStyle/>
          <a:p>
            <a:r>
              <a:rPr lang="en-US"/>
              <a:t>8.4.3 Measure 3  Desired Behaviors by the Stakeholder Audience</a:t>
            </a:r>
          </a:p>
          <a:p>
            <a:pPr lvl="1"/>
            <a:r>
              <a:rPr lang="en-US"/>
              <a:t>Measure of whether appropriate prevention behaviors have been learned and whether appropriate response or mitigation measures would or have taken place.</a:t>
            </a:r>
          </a:p>
          <a:p>
            <a:pPr lvl="1"/>
            <a:r>
              <a:rPr lang="en-US"/>
              <a:t>Baseline Evaluation:</a:t>
            </a:r>
          </a:p>
          <a:p>
            <a:pPr lvl="1"/>
            <a:r>
              <a:rPr lang="en-US"/>
              <a:t>The survey conducted to assess Measure 2 (understandability of the content of the message) should be designed to include questions that ask respondents to report on actual behaviors following incidents</a:t>
            </a:r>
          </a:p>
          <a:p>
            <a:endParaRPr lang="en-US" dirty="0"/>
          </a:p>
        </p:txBody>
      </p:sp>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3D5242-5F54-4C0C-99BA-9CBB2EA5BF35}"/>
              </a:ext>
            </a:extLst>
          </p:cNvPr>
          <p:cNvSpPr>
            <a:spLocks noGrp="1"/>
          </p:cNvSpPr>
          <p:nvPr>
            <p:ph type="title"/>
          </p:nvPr>
        </p:nvSpPr>
        <p:spPr/>
        <p:txBody>
          <a:bodyPr/>
          <a:lstStyle/>
          <a:p>
            <a:r>
              <a:rPr lang="en-US" dirty="0"/>
              <a:t>Measuring Effectiveness</a:t>
            </a:r>
          </a:p>
        </p:txBody>
      </p:sp>
      <p:sp>
        <p:nvSpPr>
          <p:cNvPr id="3" name="Content Placeholder 2"/>
          <p:cNvSpPr>
            <a:spLocks noGrp="1"/>
          </p:cNvSpPr>
          <p:nvPr>
            <p:ph idx="1"/>
          </p:nvPr>
        </p:nvSpPr>
        <p:spPr/>
        <p:txBody>
          <a:bodyPr>
            <a:normAutofit fontScale="85000" lnSpcReduction="10000"/>
          </a:bodyPr>
          <a:lstStyle/>
          <a:p>
            <a:r>
              <a:rPr lang="en-US"/>
              <a:t>8.4.3 Measure 3  Desired Behaviors by the Stakeholder Audience</a:t>
            </a:r>
          </a:p>
          <a:p>
            <a:pPr lvl="1"/>
            <a:r>
              <a:rPr lang="en-US"/>
              <a:t>Supplemental evaluation:</a:t>
            </a:r>
          </a:p>
          <a:p>
            <a:pPr lvl="1"/>
            <a:r>
              <a:rPr lang="en-US"/>
              <a:t>Operators may also want to assess whether their public awareness program has successfully driven other behaviors</a:t>
            </a:r>
          </a:p>
          <a:p>
            <a:pPr lvl="2"/>
            <a:r>
              <a:rPr lang="en-US"/>
              <a:t>Whether excavators are following through on all safe excavation practices , in addition to calling the One Call Center</a:t>
            </a:r>
          </a:p>
          <a:p>
            <a:pPr lvl="2"/>
            <a:r>
              <a:rPr lang="en-US"/>
              <a:t>The number of notifications received from the One Call Center (was there an increase after distribution of public awareness materials)</a:t>
            </a:r>
          </a:p>
          <a:p>
            <a:pPr lvl="2"/>
            <a:r>
              <a:rPr lang="en-US"/>
              <a:t>An assessment of  first responder behaviors, response to pipeline related calls and post incident assessments, were their actions consistent with the key messages in the public awareness communications</a:t>
            </a:r>
            <a:endParaRPr lang="en-US" dirty="0"/>
          </a:p>
        </p:txBody>
      </p:sp>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03856E-E589-4FCA-AED0-FB4AA7394724}"/>
              </a:ext>
            </a:extLst>
          </p:cNvPr>
          <p:cNvSpPr>
            <a:spLocks noGrp="1"/>
          </p:cNvSpPr>
          <p:nvPr>
            <p:ph type="title"/>
          </p:nvPr>
        </p:nvSpPr>
        <p:spPr/>
        <p:txBody>
          <a:bodyPr/>
          <a:lstStyle/>
          <a:p>
            <a:r>
              <a:rPr lang="en-US" dirty="0"/>
              <a:t>Measuring Effectiveness</a:t>
            </a:r>
          </a:p>
        </p:txBody>
      </p:sp>
      <p:sp>
        <p:nvSpPr>
          <p:cNvPr id="3" name="Content Placeholder 2"/>
          <p:cNvSpPr>
            <a:spLocks noGrp="1"/>
          </p:cNvSpPr>
          <p:nvPr>
            <p:ph idx="1"/>
          </p:nvPr>
        </p:nvSpPr>
        <p:spPr/>
        <p:txBody>
          <a:bodyPr>
            <a:normAutofit fontScale="92500" lnSpcReduction="10000"/>
          </a:bodyPr>
          <a:lstStyle/>
          <a:p>
            <a:r>
              <a:rPr lang="en-US"/>
              <a:t>8.4.3 Measure 3  Desired Behaviors by the Stakeholder Audience</a:t>
            </a:r>
          </a:p>
          <a:p>
            <a:pPr lvl="1"/>
            <a:r>
              <a:rPr lang="en-US"/>
              <a:t>Supplemental evaluation:</a:t>
            </a:r>
          </a:p>
          <a:p>
            <a:pPr lvl="2"/>
            <a:r>
              <a:rPr lang="en-US"/>
              <a:t>Assessments of actual incidents should recognize that each response  would require unique on –scene planning and response to specifics of each emergency</a:t>
            </a:r>
          </a:p>
          <a:p>
            <a:pPr lvl="2"/>
            <a:r>
              <a:rPr lang="en-US"/>
              <a:t>Measuring the appropriateness of public stakeholder responses could include tracking whether an actual incident that affected residents was correctly identified and whether reported and personal safety actions undertaken were consistent with public awareness communications</a:t>
            </a:r>
          </a:p>
          <a:p>
            <a:pPr lvl="3"/>
            <a:endParaRPr lang="en-US"/>
          </a:p>
          <a:p>
            <a:pPr lvl="2"/>
            <a:endParaRPr lang="en-US" dirty="0"/>
          </a:p>
        </p:txBody>
      </p:sp>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11EADC-5865-4375-9FDC-6A48806DAFFC}"/>
              </a:ext>
            </a:extLst>
          </p:cNvPr>
          <p:cNvSpPr>
            <a:spLocks noGrp="1"/>
          </p:cNvSpPr>
          <p:nvPr>
            <p:ph type="title"/>
          </p:nvPr>
        </p:nvSpPr>
        <p:spPr/>
        <p:txBody>
          <a:bodyPr/>
          <a:lstStyle/>
          <a:p>
            <a:r>
              <a:rPr lang="en-US" dirty="0"/>
              <a:t>Measuring Effectiveness</a:t>
            </a:r>
          </a:p>
        </p:txBody>
      </p:sp>
      <p:sp>
        <p:nvSpPr>
          <p:cNvPr id="3" name="Content Placeholder 2"/>
          <p:cNvSpPr>
            <a:spLocks noGrp="1"/>
          </p:cNvSpPr>
          <p:nvPr>
            <p:ph idx="1"/>
          </p:nvPr>
        </p:nvSpPr>
        <p:spPr/>
        <p:txBody>
          <a:bodyPr>
            <a:normAutofit fontScale="85000" lnSpcReduction="20000"/>
          </a:bodyPr>
          <a:lstStyle/>
          <a:p>
            <a:r>
              <a:rPr lang="en-US"/>
              <a:t>8.4.4 Measure 4  Achieving Bottom-Line Results</a:t>
            </a:r>
          </a:p>
          <a:p>
            <a:pPr lvl="1"/>
            <a:r>
              <a:rPr lang="en-US"/>
              <a:t>The change in the number and consequences of third party incidents is one measure of bottom line results.</a:t>
            </a:r>
          </a:p>
          <a:p>
            <a:pPr lvl="1"/>
            <a:r>
              <a:rPr lang="en-US"/>
              <a:t>As a baseline an operator should track the number of incidents and consequences caused by third party excavators</a:t>
            </a:r>
          </a:p>
          <a:p>
            <a:pPr lvl="1"/>
            <a:r>
              <a:rPr lang="en-US"/>
              <a:t>The tracking of leaks caused by third party excavation should be compared to statistics of pipelines in the same sector</a:t>
            </a:r>
          </a:p>
          <a:p>
            <a:pPr lvl="1"/>
            <a:r>
              <a:rPr lang="en-US"/>
              <a:t>Data regarding third party excavation damages should be evaluated over  a relatively long period of time to determine any trends applicable to the operators public awareness program</a:t>
            </a:r>
          </a:p>
          <a:p>
            <a:pPr lvl="1"/>
            <a:r>
              <a:rPr lang="en-US"/>
              <a:t>One other measure an operator may consider is the affected public’s perception of the safety of pipelines</a:t>
            </a:r>
          </a:p>
          <a:p>
            <a:pPr lvl="3"/>
            <a:endParaRPr lang="en-US"/>
          </a:p>
          <a:p>
            <a:pPr lvl="2"/>
            <a:endParaRPr lang="en-US" dirty="0"/>
          </a:p>
        </p:txBody>
      </p:sp>
    </p:spTree>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normAutofit fontScale="90000"/>
          </a:bodyPr>
          <a:lstStyle/>
          <a:p>
            <a:r>
              <a:rPr lang="en-US"/>
              <a:t>SUMMARY OF EVALUATION PROCESS </a:t>
            </a:r>
            <a:endParaRPr lang="en-US" dirty="0"/>
          </a:p>
        </p:txBody>
      </p:sp>
      <p:graphicFrame>
        <p:nvGraphicFramePr>
          <p:cNvPr id="1178627" name="Group 3"/>
          <p:cNvGraphicFramePr>
            <a:graphicFrameLocks noGrp="1"/>
          </p:cNvGraphicFramePr>
          <p:nvPr>
            <p:ph type="tbl" idx="1"/>
            <p:extLst>
              <p:ext uri="{D42A27DB-BD31-4B8C-83A1-F6EECF244321}">
                <p14:modId xmlns:p14="http://schemas.microsoft.com/office/powerpoint/2010/main" val="3022533560"/>
              </p:ext>
            </p:extLst>
          </p:nvPr>
        </p:nvGraphicFramePr>
        <p:xfrm>
          <a:off x="685800" y="1981200"/>
          <a:ext cx="7848600" cy="4340352"/>
        </p:xfrm>
        <a:graphic>
          <a:graphicData uri="http://schemas.openxmlformats.org/drawingml/2006/table">
            <a:tbl>
              <a:tblPr/>
              <a:tblGrid>
                <a:gridCol w="2616200">
                  <a:extLst>
                    <a:ext uri="{9D8B030D-6E8A-4147-A177-3AD203B41FA5}">
                      <a16:colId xmlns:a16="http://schemas.microsoft.com/office/drawing/2014/main" val="20000"/>
                    </a:ext>
                  </a:extLst>
                </a:gridCol>
                <a:gridCol w="2616200">
                  <a:extLst>
                    <a:ext uri="{9D8B030D-6E8A-4147-A177-3AD203B41FA5}">
                      <a16:colId xmlns:a16="http://schemas.microsoft.com/office/drawing/2014/main" val="20001"/>
                    </a:ext>
                  </a:extLst>
                </a:gridCol>
                <a:gridCol w="2616200">
                  <a:extLst>
                    <a:ext uri="{9D8B030D-6E8A-4147-A177-3AD203B41FA5}">
                      <a16:colId xmlns:a16="http://schemas.microsoft.com/office/drawing/2014/main" val="20002"/>
                    </a:ext>
                  </a:extLst>
                </a:gridCol>
              </a:tblGrid>
              <a:tr h="5850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99"/>
                          </a:solidFill>
                          <a:effectLst/>
                          <a:latin typeface="Times New Roman" pitchFamily="18" charset="0"/>
                        </a:rPr>
                        <a:t>Evaluation Approaches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99"/>
                          </a:solidFill>
                          <a:effectLst/>
                          <a:latin typeface="Times New Roman" pitchFamily="18" charset="0"/>
                        </a:rPr>
                        <a:t>Evaluation Techniques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99"/>
                          </a:solidFill>
                          <a:effectLst/>
                          <a:latin typeface="Times New Roman" pitchFamily="18" charset="0"/>
                        </a:rPr>
                        <a:t>Recommended Frequency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50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99"/>
                          </a:solidFill>
                          <a:effectLst/>
                          <a:latin typeface="Times New Roman" pitchFamily="18" charset="0"/>
                        </a:rPr>
                        <a:t>Self Assessment of Implementation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99"/>
                          </a:solidFill>
                          <a:effectLst/>
                          <a:latin typeface="Times New Roman" pitchFamily="18" charset="0"/>
                        </a:rPr>
                        <a:t>Internal review</a:t>
                      </a:r>
                      <a:r>
                        <a:rPr kumimoji="0" lang="en-US" sz="2000" b="1" i="0" u="none" strike="noStrike" cap="none" normalizeH="0" baseline="0">
                          <a:ln>
                            <a:noFill/>
                          </a:ln>
                          <a:solidFill>
                            <a:srgbClr val="000099"/>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99"/>
                          </a:solidFill>
                          <a:effectLst/>
                          <a:latin typeface="Times New Roman" pitchFamily="18" charset="0"/>
                        </a:rPr>
                        <a:t>Annually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611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990000"/>
                          </a:solidFill>
                          <a:effectLst/>
                          <a:latin typeface="Times New Roman" pitchFamily="18" charset="0"/>
                        </a:rPr>
                        <a:t>Evaluation of </a:t>
                      </a:r>
                      <a:r>
                        <a:rPr kumimoji="0" lang="en-US" sz="1800" b="1" i="0" u="none" strike="noStrike" cap="none" normalizeH="0" baseline="0" dirty="0">
                          <a:ln>
                            <a:noFill/>
                          </a:ln>
                          <a:solidFill>
                            <a:srgbClr val="990000"/>
                          </a:solidFill>
                          <a:effectLst/>
                          <a:latin typeface="Times New Roman" pitchFamily="18" charset="0"/>
                        </a:rPr>
                        <a:t>effectiveness of program implementation: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990000"/>
                          </a:solidFill>
                          <a:effectLst/>
                          <a:latin typeface="Times New Roman" pitchFamily="18" charset="0"/>
                        </a:rPr>
                        <a:t>Outreach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990000"/>
                          </a:solidFill>
                          <a:effectLst/>
                          <a:latin typeface="Times New Roman" pitchFamily="18" charset="0"/>
                        </a:rPr>
                        <a:t>Level of knowledge Changes in behavior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990000"/>
                          </a:solidFill>
                          <a:effectLst/>
                          <a:latin typeface="Times New Roman" pitchFamily="18" charset="0"/>
                        </a:rPr>
                        <a:t>Bottom-line results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990000"/>
                          </a:solidFill>
                          <a:effectLst/>
                          <a:latin typeface="Times New Roman" pitchFamily="18" charset="0"/>
                        </a:rPr>
                        <a:t>Survey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990000"/>
                          </a:solidFill>
                          <a:effectLst/>
                          <a:latin typeface="Times New Roman" pitchFamily="18" charset="0"/>
                        </a:rPr>
                        <a:t>operator-designed and conducted survey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990000"/>
                          </a:solidFill>
                          <a:effectLst/>
                          <a:latin typeface="Times New Roman" pitchFamily="18" charset="0"/>
                        </a:rPr>
                        <a:t>No more than four years apart.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357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99"/>
                          </a:solidFill>
                          <a:effectLst/>
                          <a:latin typeface="Times New Roman" pitchFamily="18" charset="0"/>
                        </a:rPr>
                        <a:t>Implement changes to the PAP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99"/>
                          </a:solidFill>
                          <a:effectLst/>
                          <a:latin typeface="Times New Roman" pitchFamily="18" charset="0"/>
                        </a:rPr>
                        <a:t>Responsible person as designated in written PAP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0099"/>
                          </a:solidFill>
                          <a:effectLst/>
                          <a:latin typeface="Times New Roman" pitchFamily="18" charset="0"/>
                        </a:rPr>
                        <a:t>As required by findings within 12 months of evaluation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Evaluation Methods</a:t>
            </a:r>
            <a:endParaRPr lang="en-US" dirty="0"/>
          </a:p>
        </p:txBody>
      </p:sp>
      <p:sp>
        <p:nvSpPr>
          <p:cNvPr id="3" name="Content Placeholder 2"/>
          <p:cNvSpPr>
            <a:spLocks noGrp="1"/>
          </p:cNvSpPr>
          <p:nvPr>
            <p:ph idx="1"/>
          </p:nvPr>
        </p:nvSpPr>
        <p:spPr/>
        <p:txBody>
          <a:bodyPr>
            <a:normAutofit/>
          </a:bodyPr>
          <a:lstStyle/>
          <a:p>
            <a:r>
              <a:rPr lang="en-US" sz="2800"/>
              <a:t>Operator designed and conducted survey</a:t>
            </a:r>
          </a:p>
          <a:p>
            <a:r>
              <a:rPr lang="en-US" sz="2800"/>
              <a:t>Use of predesigned third party or industry association survey</a:t>
            </a:r>
          </a:p>
          <a:p>
            <a:r>
              <a:rPr lang="en-US" sz="2800"/>
              <a:t>Trade association survey segmented by operator, state, or other relevant means to allow operator specific results. </a:t>
            </a:r>
            <a:endParaRPr lang="en-US" sz="2800" dirty="0"/>
          </a:p>
        </p:txBody>
      </p:sp>
    </p:spTree>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Evaluation Methods</a:t>
            </a:r>
            <a:endParaRPr lang="en-US" dirty="0"/>
          </a:p>
        </p:txBody>
      </p:sp>
      <p:sp>
        <p:nvSpPr>
          <p:cNvPr id="3" name="Content Placeholder 2"/>
          <p:cNvSpPr>
            <a:spLocks noGrp="1"/>
          </p:cNvSpPr>
          <p:nvPr>
            <p:ph idx="1"/>
          </p:nvPr>
        </p:nvSpPr>
        <p:spPr/>
        <p:txBody>
          <a:bodyPr>
            <a:normAutofit/>
          </a:bodyPr>
          <a:lstStyle/>
          <a:p>
            <a:r>
              <a:rPr lang="en-US" sz="2800"/>
              <a:t>Questionnaires distributed as an individual document or “bill stuffer.”</a:t>
            </a:r>
          </a:p>
          <a:p>
            <a:r>
              <a:rPr lang="en-US" sz="2800"/>
              <a:t>Personal or telephone interviews.</a:t>
            </a:r>
          </a:p>
          <a:p>
            <a:r>
              <a:rPr lang="en-US" sz="2800"/>
              <a:t>Interview panels comprised of a broad sample of the general public (e.g., customers, local officials, excavators, persons living near pipelines).</a:t>
            </a:r>
            <a:endParaRPr lang="en-US" sz="2800" dirty="0"/>
          </a:p>
        </p:txBody>
      </p:sp>
    </p:spTree>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Continuous Improvement Ideas</a:t>
            </a:r>
            <a:endParaRPr lang="en-US" dirty="0"/>
          </a:p>
        </p:txBody>
      </p:sp>
      <p:sp>
        <p:nvSpPr>
          <p:cNvPr id="3" name="Content Placeholder 2"/>
          <p:cNvSpPr>
            <a:spLocks noGrp="1"/>
          </p:cNvSpPr>
          <p:nvPr>
            <p:ph idx="1"/>
          </p:nvPr>
        </p:nvSpPr>
        <p:spPr/>
        <p:txBody>
          <a:bodyPr>
            <a:normAutofit/>
          </a:bodyPr>
          <a:lstStyle/>
          <a:p>
            <a:r>
              <a:rPr lang="en-US" sz="2800"/>
              <a:t>Tracking information:</a:t>
            </a:r>
          </a:p>
          <a:p>
            <a:pPr lvl="1"/>
            <a:r>
              <a:rPr lang="en-US" sz="2400"/>
              <a:t>Query data in meaningful way?</a:t>
            </a:r>
          </a:p>
          <a:p>
            <a:pPr lvl="1"/>
            <a:r>
              <a:rPr lang="en-US" sz="2400"/>
              <a:t>One call tickets, particularly by caller type</a:t>
            </a:r>
          </a:p>
          <a:p>
            <a:pPr lvl="1"/>
            <a:r>
              <a:rPr lang="en-US" sz="2400"/>
              <a:t>Excavators and one call tickets</a:t>
            </a:r>
          </a:p>
          <a:p>
            <a:pPr lvl="1"/>
            <a:r>
              <a:rPr lang="en-US" sz="2400"/>
              <a:t>Number of hits declined?</a:t>
            </a:r>
          </a:p>
          <a:p>
            <a:pPr lvl="1"/>
            <a:r>
              <a:rPr lang="en-US" sz="2400"/>
              <a:t>Calls to monitoring center </a:t>
            </a:r>
            <a:endParaRPr lang="en-US" sz="2400" dirty="0"/>
          </a:p>
        </p:txBody>
      </p:sp>
    </p:spTree>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Continuous Improvement Ideas</a:t>
            </a:r>
            <a:endParaRPr lang="en-US" dirty="0"/>
          </a:p>
        </p:txBody>
      </p:sp>
      <p:sp>
        <p:nvSpPr>
          <p:cNvPr id="3" name="Content Placeholder 2"/>
          <p:cNvSpPr>
            <a:spLocks noGrp="1"/>
          </p:cNvSpPr>
          <p:nvPr>
            <p:ph idx="1"/>
          </p:nvPr>
        </p:nvSpPr>
        <p:spPr/>
        <p:txBody>
          <a:bodyPr/>
          <a:lstStyle/>
          <a:p>
            <a:r>
              <a:rPr lang="en-US"/>
              <a:t>Tracking information</a:t>
            </a:r>
          </a:p>
          <a:p>
            <a:pPr lvl="1"/>
            <a:r>
              <a:rPr lang="en-US"/>
              <a:t>Repeat offenders for hits</a:t>
            </a:r>
          </a:p>
          <a:p>
            <a:pPr lvl="1"/>
            <a:r>
              <a:rPr lang="en-US"/>
              <a:t>Repeat offenders for excavations without a valid one-call ticket</a:t>
            </a:r>
          </a:p>
          <a:p>
            <a:pPr lvl="1"/>
            <a:r>
              <a:rPr lang="en-US"/>
              <a:t>Bad locate tickets</a:t>
            </a:r>
          </a:p>
          <a:p>
            <a:pPr lvl="1"/>
            <a:r>
              <a:rPr lang="en-US"/>
              <a:t>Changes to mailing lists</a:t>
            </a:r>
          </a:p>
          <a:p>
            <a:pPr lvl="1"/>
            <a:endParaRPr lang="en-US"/>
          </a:p>
          <a:p>
            <a:endParaRPr lang="en-US" dirty="0"/>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Public Awareness</a:t>
            </a:r>
            <a:endParaRPr lang="en-US" dirty="0"/>
          </a:p>
        </p:txBody>
      </p:sp>
      <p:sp>
        <p:nvSpPr>
          <p:cNvPr id="3" name="Content Placeholder 2"/>
          <p:cNvSpPr>
            <a:spLocks noGrp="1"/>
          </p:cNvSpPr>
          <p:nvPr>
            <p:ph idx="1"/>
          </p:nvPr>
        </p:nvSpPr>
        <p:spPr/>
        <p:txBody>
          <a:bodyPr/>
          <a:lstStyle/>
          <a:p>
            <a:r>
              <a:rPr lang="en-US"/>
              <a:t>Became public awareness section of code as §192.616</a:t>
            </a:r>
          </a:p>
          <a:p>
            <a:r>
              <a:rPr lang="en-US"/>
              <a:t>Damage Prevention Programs for Excavators §192.614 (c)</a:t>
            </a:r>
          </a:p>
          <a:p>
            <a:r>
              <a:rPr lang="en-US"/>
              <a:t>Emergency Plans for Emergency Responders §192.615</a:t>
            </a:r>
          </a:p>
          <a:p>
            <a:r>
              <a:rPr lang="en-US"/>
              <a:t>Subpart O – Integrity Management</a:t>
            </a:r>
          </a:p>
          <a:p>
            <a:endParaRPr lang="en-US"/>
          </a:p>
          <a:p>
            <a:endParaRPr lang="en-US"/>
          </a:p>
          <a:p>
            <a:endParaRPr lang="en-US"/>
          </a:p>
          <a:p>
            <a:endParaRPr lang="en-US"/>
          </a:p>
          <a:p>
            <a:endParaRPr lang="en-US" dirty="0"/>
          </a:p>
        </p:txBody>
      </p:sp>
    </p:spTree>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143F80-7FB7-466F-A694-8963EA1520A6}"/>
              </a:ext>
            </a:extLst>
          </p:cNvPr>
          <p:cNvSpPr>
            <a:spLocks noGrp="1"/>
          </p:cNvSpPr>
          <p:nvPr>
            <p:ph type="title"/>
          </p:nvPr>
        </p:nvSpPr>
        <p:spPr/>
        <p:txBody>
          <a:bodyPr/>
          <a:lstStyle/>
          <a:p>
            <a:r>
              <a:rPr lang="en-US"/>
              <a:t>Document</a:t>
            </a:r>
            <a:endParaRPr lang="en-US" dirty="0"/>
          </a:p>
        </p:txBody>
      </p:sp>
      <p:sp>
        <p:nvSpPr>
          <p:cNvPr id="3" name="Content Placeholder 2"/>
          <p:cNvSpPr>
            <a:spLocks noGrp="1"/>
          </p:cNvSpPr>
          <p:nvPr>
            <p:ph idx="1"/>
          </p:nvPr>
        </p:nvSpPr>
        <p:spPr/>
        <p:txBody>
          <a:bodyPr>
            <a:normAutofit/>
          </a:bodyPr>
          <a:lstStyle/>
          <a:p>
            <a:r>
              <a:rPr lang="en-US" sz="2800"/>
              <a:t>Document,</a:t>
            </a:r>
          </a:p>
          <a:p>
            <a:r>
              <a:rPr lang="en-US" sz="2800"/>
              <a:t>Document, and</a:t>
            </a:r>
          </a:p>
          <a:p>
            <a:r>
              <a:rPr lang="en-US" sz="2800"/>
              <a:t>Document some more </a:t>
            </a:r>
          </a:p>
          <a:p>
            <a:endParaRPr lang="en-US" sz="2800" dirty="0"/>
          </a:p>
        </p:txBody>
      </p:sp>
    </p:spTree>
  </p:cSld>
  <p:clrMapOvr>
    <a:masterClrMapping/>
  </p:clrMapOvr>
  <p:transition spd="med">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Document</a:t>
            </a:r>
            <a:endParaRPr lang="en-US" dirty="0"/>
          </a:p>
        </p:txBody>
      </p:sp>
      <p:sp>
        <p:nvSpPr>
          <p:cNvPr id="3" name="Content Placeholder 2"/>
          <p:cNvSpPr>
            <a:spLocks noGrp="1"/>
          </p:cNvSpPr>
          <p:nvPr>
            <p:ph idx="1"/>
          </p:nvPr>
        </p:nvSpPr>
        <p:spPr/>
        <p:txBody>
          <a:bodyPr>
            <a:normAutofit fontScale="92500" lnSpcReduction="10000"/>
          </a:bodyPr>
          <a:lstStyle/>
          <a:p>
            <a:r>
              <a:rPr lang="en-US" sz="2800"/>
              <a:t>Follow up actions to data and analysis</a:t>
            </a:r>
          </a:p>
          <a:p>
            <a:pPr lvl="1"/>
            <a:r>
              <a:rPr lang="en-US" sz="2400"/>
              <a:t>Include other activities that exceed RP 1162 baseline activities such as</a:t>
            </a:r>
          </a:p>
          <a:p>
            <a:pPr lvl="1"/>
            <a:r>
              <a:rPr lang="en-US" sz="2400"/>
              <a:t>Planning meetings</a:t>
            </a:r>
          </a:p>
          <a:p>
            <a:pPr lvl="1"/>
            <a:r>
              <a:rPr lang="en-US" sz="2400"/>
              <a:t>Landowner contacts and meetings</a:t>
            </a:r>
          </a:p>
          <a:p>
            <a:pPr lvl="1"/>
            <a:r>
              <a:rPr lang="en-US" sz="2400"/>
              <a:t>Other interactions </a:t>
            </a:r>
          </a:p>
          <a:p>
            <a:pPr lvl="2"/>
            <a:r>
              <a:rPr lang="en-US" sz="2000"/>
              <a:t>Required by Emergency Planning, Damage Prevention, and Integrity Management</a:t>
            </a:r>
          </a:p>
          <a:p>
            <a:pPr lvl="2"/>
            <a:endParaRPr lang="en-US" sz="2000" dirty="0"/>
          </a:p>
        </p:txBody>
      </p:sp>
    </p:spTree>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Document</a:t>
            </a:r>
            <a:endParaRPr lang="en-US" dirty="0"/>
          </a:p>
        </p:txBody>
      </p:sp>
      <p:sp>
        <p:nvSpPr>
          <p:cNvPr id="3" name="Content Placeholder 2"/>
          <p:cNvSpPr>
            <a:spLocks noGrp="1"/>
          </p:cNvSpPr>
          <p:nvPr>
            <p:ph idx="1"/>
          </p:nvPr>
        </p:nvSpPr>
        <p:spPr/>
        <p:txBody>
          <a:bodyPr>
            <a:normAutofit lnSpcReduction="10000"/>
          </a:bodyPr>
          <a:lstStyle/>
          <a:p>
            <a:r>
              <a:rPr lang="en-US"/>
              <a:t>Supplemental Activities or enhancements</a:t>
            </a:r>
          </a:p>
          <a:p>
            <a:pPr lvl="1"/>
            <a:r>
              <a:rPr lang="en-US"/>
              <a:t>High Consequence areas</a:t>
            </a:r>
          </a:p>
          <a:p>
            <a:pPr lvl="1"/>
            <a:r>
              <a:rPr lang="en-US"/>
              <a:t>Population density </a:t>
            </a:r>
          </a:p>
          <a:p>
            <a:pPr lvl="1"/>
            <a:r>
              <a:rPr lang="en-US"/>
              <a:t>Land development activity</a:t>
            </a:r>
          </a:p>
          <a:p>
            <a:pPr lvl="1"/>
            <a:r>
              <a:rPr lang="en-US"/>
              <a:t>Pipeline history</a:t>
            </a:r>
          </a:p>
          <a:p>
            <a:pPr lvl="1"/>
            <a:r>
              <a:rPr lang="en-US"/>
              <a:t>Local conditions</a:t>
            </a:r>
          </a:p>
          <a:p>
            <a:r>
              <a:rPr lang="en-US"/>
              <a:t>Complete list of considerations in Section 6.2 of current RP1162</a:t>
            </a:r>
          </a:p>
          <a:p>
            <a:endParaRPr lang="en-US" dirty="0"/>
          </a:p>
        </p:txBody>
      </p:sp>
    </p:spTree>
  </p:cSld>
  <p:clrMapOvr>
    <a:masterClrMapping/>
  </p:clrMapOvr>
  <p:transition spd="med">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API RP 1162 Revisions</a:t>
            </a:r>
            <a:endParaRPr lang="en-US" dirty="0"/>
          </a:p>
        </p:txBody>
      </p:sp>
      <p:sp>
        <p:nvSpPr>
          <p:cNvPr id="3" name="Content Placeholder 2"/>
          <p:cNvSpPr>
            <a:spLocks noGrp="1"/>
          </p:cNvSpPr>
          <p:nvPr>
            <p:ph idx="1"/>
          </p:nvPr>
        </p:nvSpPr>
        <p:spPr/>
        <p:txBody>
          <a:bodyPr/>
          <a:lstStyle/>
          <a:p>
            <a:r>
              <a:rPr lang="en-US"/>
              <a:t>Focus on clarification and streamlining</a:t>
            </a:r>
          </a:p>
          <a:p>
            <a:r>
              <a:rPr lang="en-US"/>
              <a:t>PHMSA concerned with no “watering down”</a:t>
            </a:r>
          </a:p>
          <a:p>
            <a:r>
              <a:rPr lang="en-US"/>
              <a:t>Should versus May</a:t>
            </a:r>
          </a:p>
          <a:p>
            <a:r>
              <a:rPr lang="en-US"/>
              <a:t>Documentation  - i.e. regular mail versus certified for some stakeholders</a:t>
            </a:r>
          </a:p>
          <a:p>
            <a:r>
              <a:rPr lang="en-US"/>
              <a:t>Frequencies – alignment between types of operators</a:t>
            </a:r>
            <a:endParaRPr lang="en-US" dirty="0"/>
          </a:p>
        </p:txBody>
      </p:sp>
    </p:spTree>
  </p:cSld>
  <p:clrMapOvr>
    <a:masterClrMapping/>
  </p:clrMapOvr>
  <p:transition spd="med">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Inspections</a:t>
            </a:r>
            <a:endParaRPr lang="en-US" dirty="0"/>
          </a:p>
        </p:txBody>
      </p:sp>
      <p:sp>
        <p:nvSpPr>
          <p:cNvPr id="3" name="Content Placeholder 2"/>
          <p:cNvSpPr>
            <a:spLocks noGrp="1"/>
          </p:cNvSpPr>
          <p:nvPr>
            <p:ph idx="1"/>
          </p:nvPr>
        </p:nvSpPr>
        <p:spPr/>
        <p:txBody>
          <a:bodyPr>
            <a:normAutofit/>
          </a:bodyPr>
          <a:lstStyle/>
          <a:p>
            <a:r>
              <a:rPr lang="en-US" sz="2800"/>
              <a:t>Public Awareness is part of standard and integrated inspections</a:t>
            </a:r>
          </a:p>
          <a:p>
            <a:r>
              <a:rPr lang="en-US" sz="2800"/>
              <a:t>Records, accuracy of mailings, and effectiveness evaluations will be reviewed</a:t>
            </a:r>
            <a:endParaRPr lang="en-US" sz="2800" dirty="0"/>
          </a:p>
        </p:txBody>
      </p:sp>
    </p:spTree>
  </p:cSld>
  <p:clrMapOvr>
    <a:masterClrMapping/>
  </p:clrMapOvr>
  <p:transition spd="med">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More Information</a:t>
            </a:r>
            <a:endParaRPr lang="en-US" dirty="0"/>
          </a:p>
        </p:txBody>
      </p:sp>
      <p:sp>
        <p:nvSpPr>
          <p:cNvPr id="3" name="Content Placeholder 2"/>
          <p:cNvSpPr>
            <a:spLocks noGrp="1"/>
          </p:cNvSpPr>
          <p:nvPr>
            <p:ph idx="1"/>
          </p:nvPr>
        </p:nvSpPr>
        <p:spPr/>
        <p:txBody>
          <a:bodyPr>
            <a:normAutofit/>
          </a:bodyPr>
          <a:lstStyle/>
          <a:p>
            <a:r>
              <a:rPr lang="en-US" sz="2800"/>
              <a:t>http://primis.phmsa.dot.gov/comm/PublicAwareness/PublicAwareness.htm</a:t>
            </a:r>
          </a:p>
          <a:p>
            <a:endParaRPr lang="en-US" sz="2800"/>
          </a:p>
          <a:p>
            <a:r>
              <a:rPr lang="en-US" sz="2800"/>
              <a:t>http://www.phmsa.dot.gov/pipeline/tq/regs</a:t>
            </a:r>
            <a:endParaRPr lang="en-US" sz="2800" dirty="0"/>
          </a:p>
        </p:txBody>
      </p:sp>
    </p:spTree>
  </p:cSld>
  <p:clrMapOvr>
    <a:masterClrMapping/>
  </p:clrMapOvr>
  <p:transition spd="med">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DCC9CB-344F-49EC-8DF6-006A295271A3}"/>
              </a:ext>
            </a:extLst>
          </p:cNvPr>
          <p:cNvSpPr>
            <a:spLocks noGrp="1"/>
          </p:cNvSpPr>
          <p:nvPr>
            <p:ph type="ctrTitle"/>
          </p:nvPr>
        </p:nvSpPr>
        <p:spPr/>
        <p:txBody>
          <a:bodyPr/>
          <a:lstStyle/>
          <a:p>
            <a:r>
              <a:rPr lang="en-US" dirty="0"/>
              <a:t>Thanks!</a:t>
            </a:r>
          </a:p>
        </p:txBody>
      </p:sp>
      <p:sp>
        <p:nvSpPr>
          <p:cNvPr id="3" name="Content Placeholder 2"/>
          <p:cNvSpPr>
            <a:spLocks noGrp="1"/>
          </p:cNvSpPr>
          <p:nvPr>
            <p:ph type="subTitle" idx="1"/>
          </p:nvPr>
        </p:nvSpPr>
        <p:spPr/>
        <p:txBody>
          <a:bodyPr/>
          <a:lstStyle/>
          <a:p>
            <a:r>
              <a:rPr lang="en-US" dirty="0"/>
              <a:t>Questions?</a:t>
            </a:r>
          </a:p>
          <a:p>
            <a:r>
              <a:rPr lang="en-US" dirty="0"/>
              <a:t>Bryan.Kichler@dot.gov</a:t>
            </a:r>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PSIA of 2002</a:t>
            </a:r>
            <a:endParaRPr lang="en-US" dirty="0"/>
          </a:p>
        </p:txBody>
      </p:sp>
      <p:sp>
        <p:nvSpPr>
          <p:cNvPr id="3" name="Content Placeholder 2"/>
          <p:cNvSpPr>
            <a:spLocks noGrp="1"/>
          </p:cNvSpPr>
          <p:nvPr>
            <p:ph sz="half" idx="1"/>
          </p:nvPr>
        </p:nvSpPr>
        <p:spPr/>
        <p:txBody>
          <a:bodyPr>
            <a:normAutofit fontScale="92500"/>
          </a:bodyPr>
          <a:lstStyle/>
          <a:p>
            <a:r>
              <a:rPr lang="en-US" dirty="0"/>
              <a:t>Use of a one-call notification system prior to excavation and other damage prevention activities;</a:t>
            </a:r>
          </a:p>
          <a:p>
            <a:r>
              <a:rPr lang="en-US" dirty="0"/>
              <a:t>Possible hazards associated with unintended releases from the pipeline facility;</a:t>
            </a:r>
          </a:p>
        </p:txBody>
      </p:sp>
      <p:sp>
        <p:nvSpPr>
          <p:cNvPr id="6" name="Content Placeholder 5">
            <a:extLst>
              <a:ext uri="{FF2B5EF4-FFF2-40B4-BE49-F238E27FC236}">
                <a16:creationId xmlns:a16="http://schemas.microsoft.com/office/drawing/2014/main" id="{4D2A2FD7-D3C0-4D0E-882E-816BF054B7A2}"/>
              </a:ext>
            </a:extLst>
          </p:cNvPr>
          <p:cNvSpPr>
            <a:spLocks noGrp="1"/>
          </p:cNvSpPr>
          <p:nvPr>
            <p:ph sz="half" idx="2"/>
          </p:nvPr>
        </p:nvSpPr>
        <p:spPr/>
        <p:txBody>
          <a:bodyPr>
            <a:normAutofit lnSpcReduction="10000"/>
          </a:bodyPr>
          <a:lstStyle/>
          <a:p>
            <a:r>
              <a:rPr lang="en-US" dirty="0"/>
              <a:t>Physical indications that such a release may have occurred;</a:t>
            </a:r>
          </a:p>
          <a:p>
            <a:r>
              <a:rPr lang="en-US" dirty="0"/>
              <a:t>Steps that should be taken for public safety in the event of a pipeline release; and</a:t>
            </a:r>
          </a:p>
          <a:p>
            <a:r>
              <a:rPr lang="en-US" dirty="0"/>
              <a:t>Procedures to report such an event.</a:t>
            </a:r>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§192.616 Public Awareness</a:t>
            </a:r>
            <a:endParaRPr lang="en-US" dirty="0"/>
          </a:p>
        </p:txBody>
      </p:sp>
      <p:sp>
        <p:nvSpPr>
          <p:cNvPr id="3" name="Content Placeholder 2"/>
          <p:cNvSpPr>
            <a:spLocks noGrp="1"/>
          </p:cNvSpPr>
          <p:nvPr>
            <p:ph idx="1"/>
          </p:nvPr>
        </p:nvSpPr>
        <p:spPr/>
        <p:txBody>
          <a:bodyPr>
            <a:normAutofit fontScale="92500"/>
          </a:bodyPr>
          <a:lstStyle/>
          <a:p>
            <a:r>
              <a:rPr lang="en-US"/>
              <a:t>Final Rule Published May 19, 2005</a:t>
            </a:r>
          </a:p>
          <a:p>
            <a:r>
              <a:rPr lang="en-US"/>
              <a:t>Effective date of Final Rule June 20, 2005</a:t>
            </a:r>
          </a:p>
          <a:p>
            <a:r>
              <a:rPr lang="en-US"/>
              <a:t>Requires operators to follow the guidance of API RP 1162, “Public Awareness Programs”, First Edition, December 2003</a:t>
            </a:r>
          </a:p>
          <a:p>
            <a:pPr lvl="1"/>
            <a:r>
              <a:rPr lang="en-US"/>
              <a:t>Defines baseline and supplemental (enhanced) programs</a:t>
            </a:r>
          </a:p>
          <a:p>
            <a:r>
              <a:rPr lang="en-US"/>
              <a:t>Modified in 2007 to relax requirements for operators of master meter systems and certain petroleum gas systems</a:t>
            </a:r>
          </a:p>
          <a:p>
            <a:endParaRPr lang="en-US" dirty="0"/>
          </a:p>
        </p:txBody>
      </p:sp>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§192.616 Public Awareness</a:t>
            </a:r>
            <a:endParaRPr lang="en-US" dirty="0"/>
          </a:p>
        </p:txBody>
      </p:sp>
      <p:sp>
        <p:nvSpPr>
          <p:cNvPr id="3" name="Content Placeholder 2"/>
          <p:cNvSpPr>
            <a:spLocks noGrp="1"/>
          </p:cNvSpPr>
          <p:nvPr>
            <p:ph idx="1"/>
          </p:nvPr>
        </p:nvSpPr>
        <p:spPr/>
        <p:txBody>
          <a:bodyPr>
            <a:normAutofit/>
          </a:bodyPr>
          <a:lstStyle/>
          <a:p>
            <a:r>
              <a:rPr lang="en-US" sz="2800"/>
              <a:t>Requires operators to follow the guidance of API RP 1162, “Public Awareness Programs”, First Edition, December 2003</a:t>
            </a:r>
          </a:p>
          <a:p>
            <a:r>
              <a:rPr lang="en-US" sz="2800"/>
              <a:t>PHMSA has decided not to incorporate the Second Edition of API RP 1162 at this time</a:t>
            </a:r>
            <a:endParaRPr lang="en-US" sz="2800" dirty="0"/>
          </a:p>
        </p:txBody>
      </p:sp>
    </p:spTree>
    <p:extLst>
      <p:ext uri="{BB962C8B-B14F-4D97-AF65-F5344CB8AC3E}">
        <p14:creationId xmlns:p14="http://schemas.microsoft.com/office/powerpoint/2010/main" val="3135114370"/>
      </p:ext>
    </p:extLst>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Public Awareness Applicability</a:t>
            </a:r>
            <a:endParaRPr lang="en-US" dirty="0"/>
          </a:p>
        </p:txBody>
      </p:sp>
      <p:sp>
        <p:nvSpPr>
          <p:cNvPr id="3" name="Content Placeholder 2"/>
          <p:cNvSpPr>
            <a:spLocks noGrp="1"/>
          </p:cNvSpPr>
          <p:nvPr>
            <p:ph idx="1"/>
          </p:nvPr>
        </p:nvSpPr>
        <p:spPr/>
        <p:txBody>
          <a:bodyPr>
            <a:normAutofit/>
          </a:bodyPr>
          <a:lstStyle/>
          <a:p>
            <a:r>
              <a:rPr lang="en-US" sz="3200"/>
              <a:t>Applies to:</a:t>
            </a:r>
          </a:p>
          <a:p>
            <a:pPr lvl="1"/>
            <a:r>
              <a:rPr lang="en-US" sz="2800"/>
              <a:t>Interstate and intrastate natural gas and hazardous liquid transmission pipelines</a:t>
            </a:r>
          </a:p>
          <a:p>
            <a:pPr lvl="1"/>
            <a:r>
              <a:rPr lang="en-US" sz="2800"/>
              <a:t>Natural gas distribution companies</a:t>
            </a:r>
          </a:p>
          <a:p>
            <a:pPr lvl="1"/>
            <a:r>
              <a:rPr lang="en-US" sz="2800"/>
              <a:t>Gathering pipeline operators</a:t>
            </a:r>
            <a:endParaRPr lang="en-US" sz="2800" dirty="0"/>
          </a:p>
        </p:txBody>
      </p:sp>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Public Awareness Audience</a:t>
            </a:r>
            <a:endParaRPr lang="en-US" dirty="0"/>
          </a:p>
        </p:txBody>
      </p:sp>
      <p:sp>
        <p:nvSpPr>
          <p:cNvPr id="3" name="Content Placeholder 2"/>
          <p:cNvSpPr>
            <a:spLocks noGrp="1"/>
          </p:cNvSpPr>
          <p:nvPr>
            <p:ph idx="1"/>
          </p:nvPr>
        </p:nvSpPr>
        <p:spPr/>
        <p:txBody>
          <a:bodyPr>
            <a:normAutofit lnSpcReduction="10000"/>
          </a:bodyPr>
          <a:lstStyle/>
          <a:p>
            <a:r>
              <a:rPr lang="en-US"/>
              <a:t>Defined in Section 2.8 of RP 1162</a:t>
            </a:r>
          </a:p>
          <a:p>
            <a:r>
              <a:rPr lang="en-US"/>
              <a:t>Audience includes:</a:t>
            </a:r>
          </a:p>
          <a:p>
            <a:pPr lvl="1"/>
            <a:r>
              <a:rPr lang="en-US"/>
              <a:t>Affected public – residents along or near the pipeline</a:t>
            </a:r>
          </a:p>
          <a:p>
            <a:pPr lvl="1"/>
            <a:r>
              <a:rPr lang="en-US"/>
              <a:t>Emergency Officials</a:t>
            </a:r>
          </a:p>
          <a:p>
            <a:pPr lvl="1"/>
            <a:r>
              <a:rPr lang="en-US"/>
              <a:t>Local Public Officials</a:t>
            </a:r>
          </a:p>
          <a:p>
            <a:pPr lvl="1"/>
            <a:r>
              <a:rPr lang="en-US"/>
              <a:t>Excavators/Contractors</a:t>
            </a:r>
          </a:p>
          <a:p>
            <a:pPr lvl="1"/>
            <a:r>
              <a:rPr lang="en-US"/>
              <a:t>Land Developers</a:t>
            </a:r>
          </a:p>
          <a:p>
            <a:pPr lvl="1"/>
            <a:r>
              <a:rPr lang="en-US"/>
              <a:t>One-Call Centers </a:t>
            </a:r>
            <a:endParaRPr lang="en-US" dirty="0"/>
          </a:p>
        </p:txBody>
      </p:sp>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Public Awareness Message</a:t>
            </a:r>
            <a:endParaRPr lang="en-US" dirty="0"/>
          </a:p>
        </p:txBody>
      </p:sp>
      <p:sp>
        <p:nvSpPr>
          <p:cNvPr id="3" name="Content Placeholder 2"/>
          <p:cNvSpPr>
            <a:spLocks noGrp="1"/>
          </p:cNvSpPr>
          <p:nvPr>
            <p:ph idx="1"/>
          </p:nvPr>
        </p:nvSpPr>
        <p:spPr/>
        <p:txBody>
          <a:bodyPr>
            <a:normAutofit/>
          </a:bodyPr>
          <a:lstStyle/>
          <a:p>
            <a:r>
              <a:rPr lang="en-US" sz="2800"/>
              <a:t>Major Requirements for communications</a:t>
            </a:r>
          </a:p>
          <a:p>
            <a:pPr lvl="1"/>
            <a:r>
              <a:rPr lang="en-US" sz="2400"/>
              <a:t>Message type</a:t>
            </a:r>
          </a:p>
          <a:p>
            <a:pPr lvl="2"/>
            <a:r>
              <a:rPr lang="en-US" sz="2000"/>
              <a:t>Specific for each target audience</a:t>
            </a:r>
          </a:p>
          <a:p>
            <a:pPr lvl="1"/>
            <a:r>
              <a:rPr lang="en-US" sz="2400"/>
              <a:t>Delivery frequency</a:t>
            </a:r>
          </a:p>
          <a:p>
            <a:pPr lvl="2"/>
            <a:r>
              <a:rPr lang="en-US" sz="2000"/>
              <a:t>Appropriate for audience</a:t>
            </a:r>
          </a:p>
          <a:p>
            <a:pPr lvl="1"/>
            <a:r>
              <a:rPr lang="en-US" sz="2400"/>
              <a:t>Delivery methods or media</a:t>
            </a:r>
          </a:p>
          <a:p>
            <a:pPr lvl="2"/>
            <a:r>
              <a:rPr lang="en-US" sz="2000"/>
              <a:t>Delivered in an effective manner</a:t>
            </a:r>
            <a:endParaRPr lang="en-US" sz="2000" dirty="0"/>
          </a:p>
        </p:txBody>
      </p:sp>
    </p:spTree>
  </p:cSld>
  <p:clrMapOvr>
    <a:masterClrMapping/>
  </p:clrMapOvr>
  <p:transition spd="med">
    <p:fade thruBlk="1"/>
  </p:transition>
</p:sld>
</file>

<file path=ppt/theme/_rels/them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PHMSA OPS">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ohn West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HMSA II">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ohn West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Default Design">
  <a:themeElements>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Default Design">
      <a:majorFont>
        <a:latin typeface="Tahom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PHMSA OPS</Template>
  <TotalTime>1575</TotalTime>
  <Words>1351</Words>
  <Application>Microsoft Office PowerPoint</Application>
  <PresentationFormat>On-screen Show (4:3)</PresentationFormat>
  <Paragraphs>211</Paragraphs>
  <Slides>36</Slides>
  <Notes>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36</vt:i4>
      </vt:variant>
    </vt:vector>
  </HeadingPairs>
  <TitlesOfParts>
    <vt:vector size="48" baseType="lpstr">
      <vt:lpstr>Arial</vt:lpstr>
      <vt:lpstr>Calibri</vt:lpstr>
      <vt:lpstr>Futura Lt BT</vt:lpstr>
      <vt:lpstr>Futura Md BT</vt:lpstr>
      <vt:lpstr>Garamond</vt:lpstr>
      <vt:lpstr>Tahoma</vt:lpstr>
      <vt:lpstr>Times New Roman</vt:lpstr>
      <vt:lpstr>Verdana</vt:lpstr>
      <vt:lpstr>PHMSA OPS</vt:lpstr>
      <vt:lpstr>PHMSA II</vt:lpstr>
      <vt:lpstr>7_Default Design</vt:lpstr>
      <vt:lpstr>Organic</vt:lpstr>
      <vt:lpstr>Public Awareness Plans</vt:lpstr>
      <vt:lpstr>§192.615 Emergency Plans</vt:lpstr>
      <vt:lpstr>Public Awareness</vt:lpstr>
      <vt:lpstr>PSIA of 2002</vt:lpstr>
      <vt:lpstr>§192.616 Public Awareness</vt:lpstr>
      <vt:lpstr>§192.616 Public Awareness</vt:lpstr>
      <vt:lpstr>Public Awareness Applicability</vt:lpstr>
      <vt:lpstr>Public Awareness Audience</vt:lpstr>
      <vt:lpstr>Public Awareness Message</vt:lpstr>
      <vt:lpstr>Public Awareness Message</vt:lpstr>
      <vt:lpstr>Public Awareness Message</vt:lpstr>
      <vt:lpstr>Public Awareness Message</vt:lpstr>
      <vt:lpstr>Evaluating Program Effectiveness</vt:lpstr>
      <vt:lpstr>Evaluation Elements</vt:lpstr>
      <vt:lpstr>Measuring Implementation</vt:lpstr>
      <vt:lpstr>Measuring Effectiveness</vt:lpstr>
      <vt:lpstr>Measuring Effectiveness</vt:lpstr>
      <vt:lpstr>Measuring Effectiveness</vt:lpstr>
      <vt:lpstr>Measuring Effectiveness</vt:lpstr>
      <vt:lpstr>Measuring Effectiveness</vt:lpstr>
      <vt:lpstr>Measuring Effectiveness</vt:lpstr>
      <vt:lpstr>Measuring Effectiveness</vt:lpstr>
      <vt:lpstr>Measuring Effectiveness</vt:lpstr>
      <vt:lpstr>Measuring Effectiveness</vt:lpstr>
      <vt:lpstr>SUMMARY OF EVALUATION PROCESS </vt:lpstr>
      <vt:lpstr>Evaluation Methods</vt:lpstr>
      <vt:lpstr>Evaluation Methods</vt:lpstr>
      <vt:lpstr>Continuous Improvement Ideas</vt:lpstr>
      <vt:lpstr>Continuous Improvement Ideas</vt:lpstr>
      <vt:lpstr>Document</vt:lpstr>
      <vt:lpstr>Document</vt:lpstr>
      <vt:lpstr>Document</vt:lpstr>
      <vt:lpstr>API RP 1162 Revisions</vt:lpstr>
      <vt:lpstr>Inspections</vt:lpstr>
      <vt:lpstr>More Information</vt:lpstr>
      <vt:lpstr>Thanks!</vt:lpstr>
    </vt:vector>
  </TitlesOfParts>
  <Company>PHMSA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Mary Friend</dc:creator>
  <cp:lastModifiedBy>Kichler, Bryan (PHMSA)</cp:lastModifiedBy>
  <cp:revision>158</cp:revision>
  <dcterms:created xsi:type="dcterms:W3CDTF">2010-02-12T20:38:05Z</dcterms:created>
  <dcterms:modified xsi:type="dcterms:W3CDTF">2019-09-17T03:04:33Z</dcterms:modified>
</cp:coreProperties>
</file>