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5" r:id="rId20"/>
    <p:sldId id="274" r:id="rId21"/>
    <p:sldId id="276" r:id="rId22"/>
    <p:sldId id="277" r:id="rId23"/>
    <p:sldId id="278" r:id="rId24"/>
    <p:sldId id="279" r:id="rId25"/>
    <p:sldId id="280" r:id="rId26"/>
    <p:sldId id="281" r:id="rId27"/>
    <p:sldId id="283" r:id="rId28"/>
    <p:sldId id="282" r:id="rId29"/>
    <p:sldId id="284" r:id="rId30"/>
    <p:sldId id="285" r:id="rId31"/>
    <p:sldId id="286" r:id="rId32"/>
    <p:sldId id="287" r:id="rId33"/>
    <p:sldId id="288" r:id="rId34"/>
    <p:sldId id="289" r:id="rId35"/>
    <p:sldId id="290" r:id="rId36"/>
    <p:sldId id="291" r:id="rId37"/>
    <p:sldId id="292" r:id="rId38"/>
    <p:sldId id="293" r:id="rId3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71" autoAdjust="0"/>
    <p:restoredTop sz="94660"/>
  </p:normalViewPr>
  <p:slideViewPr>
    <p:cSldViewPr snapToGrid="0">
      <p:cViewPr varScale="1">
        <p:scale>
          <a:sx n="72" d="100"/>
          <a:sy n="72" d="100"/>
        </p:scale>
        <p:origin x="648"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C03F271-A0A7-442A-BC92-C452DB0AB028}" type="datetimeFigureOut">
              <a:rPr lang="en-US" smtClean="0"/>
              <a:t>9/16/2019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639A75-91B0-447F-BA11-8C593477E5F3}" type="slidenum">
              <a:rPr lang="en-US" smtClean="0"/>
              <a:t>‹#›</a:t>
            </a:fld>
            <a:endParaRPr lang="en-US"/>
          </a:p>
        </p:txBody>
      </p:sp>
    </p:spTree>
    <p:extLst>
      <p:ext uri="{BB962C8B-B14F-4D97-AF65-F5344CB8AC3E}">
        <p14:creationId xmlns:p14="http://schemas.microsoft.com/office/powerpoint/2010/main" val="27539504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C03F271-A0A7-442A-BC92-C452DB0AB028}" type="datetimeFigureOut">
              <a:rPr lang="en-US" smtClean="0"/>
              <a:t>9/16/2019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B639A75-91B0-447F-BA11-8C593477E5F3}" type="slidenum">
              <a:rPr lang="en-US" smtClean="0"/>
              <a:t>‹#›</a:t>
            </a:fld>
            <a:endParaRPr lang="en-US"/>
          </a:p>
        </p:txBody>
      </p:sp>
    </p:spTree>
    <p:extLst>
      <p:ext uri="{BB962C8B-B14F-4D97-AF65-F5344CB8AC3E}">
        <p14:creationId xmlns:p14="http://schemas.microsoft.com/office/powerpoint/2010/main" val="31458971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C03F271-A0A7-442A-BC92-C452DB0AB028}" type="datetimeFigureOut">
              <a:rPr lang="en-US" smtClean="0"/>
              <a:t>9/16/2019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B639A75-91B0-447F-BA11-8C593477E5F3}" type="slidenum">
              <a:rPr lang="en-US" smtClean="0"/>
              <a:t>‹#›</a:t>
            </a:fld>
            <a:endParaRPr lang="en-US"/>
          </a:p>
        </p:txBody>
      </p:sp>
    </p:spTree>
    <p:extLst>
      <p:ext uri="{BB962C8B-B14F-4D97-AF65-F5344CB8AC3E}">
        <p14:creationId xmlns:p14="http://schemas.microsoft.com/office/powerpoint/2010/main" val="12116892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C03F271-A0A7-442A-BC92-C452DB0AB028}" type="datetimeFigureOut">
              <a:rPr lang="en-US" smtClean="0"/>
              <a:t>9/16/2019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639A75-91B0-447F-BA11-8C593477E5F3}" type="slidenum">
              <a:rPr lang="en-US" smtClean="0"/>
              <a:t>‹#›</a:t>
            </a:fld>
            <a:endParaRPr lang="en-US"/>
          </a:p>
        </p:txBody>
      </p:sp>
    </p:spTree>
    <p:extLst>
      <p:ext uri="{BB962C8B-B14F-4D97-AF65-F5344CB8AC3E}">
        <p14:creationId xmlns:p14="http://schemas.microsoft.com/office/powerpoint/2010/main" val="10167574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lumMod val="65000"/>
                    <a:lumOff val="3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C03F271-A0A7-442A-BC92-C452DB0AB028}" type="datetimeFigureOut">
              <a:rPr lang="en-US" smtClean="0"/>
              <a:t>9/16/2019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639A75-91B0-447F-BA11-8C593477E5F3}" type="slidenum">
              <a:rPr lang="en-US" smtClean="0"/>
              <a:t>‹#›</a:t>
            </a:fld>
            <a:endParaRPr lang="en-US"/>
          </a:p>
        </p:txBody>
      </p:sp>
    </p:spTree>
    <p:extLst>
      <p:ext uri="{BB962C8B-B14F-4D97-AF65-F5344CB8AC3E}">
        <p14:creationId xmlns:p14="http://schemas.microsoft.com/office/powerpoint/2010/main" val="18432157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DC03F271-A0A7-442A-BC92-C452DB0AB028}" type="datetimeFigureOut">
              <a:rPr lang="en-US" smtClean="0"/>
              <a:t>9/16/2019</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7B639A75-91B0-447F-BA11-8C593477E5F3}" type="slidenum">
              <a:rPr lang="en-US" smtClean="0"/>
              <a:t>‹#›</a:t>
            </a:fld>
            <a:endParaRPr lang="en-US"/>
          </a:p>
        </p:txBody>
      </p:sp>
    </p:spTree>
    <p:extLst>
      <p:ext uri="{BB962C8B-B14F-4D97-AF65-F5344CB8AC3E}">
        <p14:creationId xmlns:p14="http://schemas.microsoft.com/office/powerpoint/2010/main" val="21539112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p:cNvSpPr>
            <a:spLocks noGrp="1"/>
          </p:cNvSpPr>
          <p:nvPr>
            <p:ph type="dt" sz="half" idx="10"/>
          </p:nvPr>
        </p:nvSpPr>
        <p:spPr/>
        <p:txBody>
          <a:bodyPr/>
          <a:lstStyle/>
          <a:p>
            <a:fld id="{DC03F271-A0A7-442A-BC92-C452DB0AB028}" type="datetimeFigureOut">
              <a:rPr lang="en-US" smtClean="0"/>
              <a:t>9/16/2019</a:t>
            </a:fld>
            <a:endParaRPr lang="en-US"/>
          </a:p>
        </p:txBody>
      </p:sp>
      <p:sp>
        <p:nvSpPr>
          <p:cNvPr id="11" name="Footer Placeholder 10"/>
          <p:cNvSpPr>
            <a:spLocks noGrp="1"/>
          </p:cNvSpPr>
          <p:nvPr>
            <p:ph type="ftr" sz="quarter" idx="11"/>
          </p:nvPr>
        </p:nvSpPr>
        <p:spPr/>
        <p:txBody>
          <a:bodyPr/>
          <a:lstStyle/>
          <a:p>
            <a:endParaRPr lang="en-US"/>
          </a:p>
        </p:txBody>
      </p:sp>
      <p:sp>
        <p:nvSpPr>
          <p:cNvPr id="12" name="Slide Number Placeholder 11"/>
          <p:cNvSpPr>
            <a:spLocks noGrp="1"/>
          </p:cNvSpPr>
          <p:nvPr>
            <p:ph type="sldNum" sz="quarter" idx="12"/>
          </p:nvPr>
        </p:nvSpPr>
        <p:spPr/>
        <p:txBody>
          <a:bodyPr/>
          <a:lstStyle/>
          <a:p>
            <a:fld id="{7B639A75-91B0-447F-BA11-8C593477E5F3}" type="slidenum">
              <a:rPr lang="en-US" smtClean="0"/>
              <a:t>‹#›</a:t>
            </a:fld>
            <a:endParaRPr lang="en-US"/>
          </a:p>
        </p:txBody>
      </p:sp>
    </p:spTree>
    <p:extLst>
      <p:ext uri="{BB962C8B-B14F-4D97-AF65-F5344CB8AC3E}">
        <p14:creationId xmlns:p14="http://schemas.microsoft.com/office/powerpoint/2010/main" val="21583256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2" name="Date Placeholder 1"/>
          <p:cNvSpPr>
            <a:spLocks noGrp="1"/>
          </p:cNvSpPr>
          <p:nvPr>
            <p:ph type="dt" sz="half" idx="10"/>
          </p:nvPr>
        </p:nvSpPr>
        <p:spPr/>
        <p:txBody>
          <a:bodyPr/>
          <a:lstStyle/>
          <a:p>
            <a:fld id="{DC03F271-A0A7-442A-BC92-C452DB0AB028}" type="datetimeFigureOut">
              <a:rPr lang="en-US" smtClean="0"/>
              <a:t>9/16/2019</a:t>
            </a:fld>
            <a:endParaRPr lang="en-US"/>
          </a:p>
        </p:txBody>
      </p:sp>
      <p:sp>
        <p:nvSpPr>
          <p:cNvPr id="7" name="Footer Placeholder 6"/>
          <p:cNvSpPr>
            <a:spLocks noGrp="1"/>
          </p:cNvSpPr>
          <p:nvPr>
            <p:ph type="ftr" sz="quarter" idx="11"/>
          </p:nvPr>
        </p:nvSpPr>
        <p:spPr/>
        <p:txBody>
          <a:bodyPr/>
          <a:lstStyle/>
          <a:p>
            <a:endParaRPr lang="en-US"/>
          </a:p>
        </p:txBody>
      </p:sp>
      <p:sp>
        <p:nvSpPr>
          <p:cNvPr id="8" name="Slide Number Placeholder 7"/>
          <p:cNvSpPr>
            <a:spLocks noGrp="1"/>
          </p:cNvSpPr>
          <p:nvPr>
            <p:ph type="sldNum" sz="quarter" idx="12"/>
          </p:nvPr>
        </p:nvSpPr>
        <p:spPr/>
        <p:txBody>
          <a:bodyPr/>
          <a:lstStyle/>
          <a:p>
            <a:fld id="{7B639A75-91B0-447F-BA11-8C593477E5F3}" type="slidenum">
              <a:rPr lang="en-US" smtClean="0"/>
              <a:t>‹#›</a:t>
            </a:fld>
            <a:endParaRPr lang="en-US"/>
          </a:p>
        </p:txBody>
      </p:sp>
    </p:spTree>
    <p:extLst>
      <p:ext uri="{BB962C8B-B14F-4D97-AF65-F5344CB8AC3E}">
        <p14:creationId xmlns:p14="http://schemas.microsoft.com/office/powerpoint/2010/main" val="35018394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DC03F271-A0A7-442A-BC92-C452DB0AB028}" type="datetimeFigureOut">
              <a:rPr lang="en-US" smtClean="0"/>
              <a:t>9/16/2019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639A75-91B0-447F-BA11-8C593477E5F3}" type="slidenum">
              <a:rPr lang="en-US" smtClean="0"/>
              <a:t>‹#›</a:t>
            </a:fld>
            <a:endParaRPr lang="en-US"/>
          </a:p>
        </p:txBody>
      </p:sp>
    </p:spTree>
    <p:extLst>
      <p:ext uri="{BB962C8B-B14F-4D97-AF65-F5344CB8AC3E}">
        <p14:creationId xmlns:p14="http://schemas.microsoft.com/office/powerpoint/2010/main" val="39384789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en-US"/>
              <a:t>Click to edit Master title style</a:t>
            </a:r>
            <a:endParaRPr lang="en-US" dirty="0"/>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8" name="Date Placeholder 7"/>
          <p:cNvSpPr>
            <a:spLocks noGrp="1"/>
          </p:cNvSpPr>
          <p:nvPr>
            <p:ph type="dt" sz="half" idx="10"/>
          </p:nvPr>
        </p:nvSpPr>
        <p:spPr/>
        <p:txBody>
          <a:bodyPr/>
          <a:lstStyle/>
          <a:p>
            <a:fld id="{DC03F271-A0A7-442A-BC92-C452DB0AB028}" type="datetimeFigureOut">
              <a:rPr lang="en-US" smtClean="0"/>
              <a:t>9/16/2019</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7B639A75-91B0-447F-BA11-8C593477E5F3}" type="slidenum">
              <a:rPr lang="en-US" smtClean="0"/>
              <a:t>‹#›</a:t>
            </a:fld>
            <a:endParaRPr lang="en-US"/>
          </a:p>
        </p:txBody>
      </p:sp>
    </p:spTree>
    <p:extLst>
      <p:ext uri="{BB962C8B-B14F-4D97-AF65-F5344CB8AC3E}">
        <p14:creationId xmlns:p14="http://schemas.microsoft.com/office/powerpoint/2010/main" val="26507507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8" name="Date Placeholder 7"/>
          <p:cNvSpPr>
            <a:spLocks noGrp="1"/>
          </p:cNvSpPr>
          <p:nvPr>
            <p:ph type="dt" sz="half" idx="10"/>
          </p:nvPr>
        </p:nvSpPr>
        <p:spPr/>
        <p:txBody>
          <a:bodyPr/>
          <a:lstStyle/>
          <a:p>
            <a:fld id="{DC03F271-A0A7-442A-BC92-C452DB0AB028}" type="datetimeFigureOut">
              <a:rPr lang="en-US" smtClean="0"/>
              <a:t>9/16/2019</a:t>
            </a:fld>
            <a:endParaRPr lang="en-US"/>
          </a:p>
        </p:txBody>
      </p:sp>
      <p:sp>
        <p:nvSpPr>
          <p:cNvPr id="9" name="Footer Placeholder 8"/>
          <p:cNvSpPr>
            <a:spLocks noGrp="1"/>
          </p:cNvSpPr>
          <p:nvPr>
            <p:ph type="ftr" sz="quarter" idx="11"/>
          </p:nvPr>
        </p:nvSpPr>
        <p:spPr>
          <a:xfrm>
            <a:off x="3499101" y="6356350"/>
            <a:ext cx="5911517" cy="365125"/>
          </a:xfrm>
        </p:spPr>
        <p:txBody>
          <a:bodyPr/>
          <a:lstStyle/>
          <a:p>
            <a:endParaRPr lang="en-US"/>
          </a:p>
        </p:txBody>
      </p:sp>
      <p:sp>
        <p:nvSpPr>
          <p:cNvPr id="10" name="Slide Number Placeholder 9"/>
          <p:cNvSpPr>
            <a:spLocks noGrp="1"/>
          </p:cNvSpPr>
          <p:nvPr>
            <p:ph type="sldNum" sz="quarter" idx="12"/>
          </p:nvPr>
        </p:nvSpPr>
        <p:spPr/>
        <p:txBody>
          <a:bodyPr/>
          <a:lstStyle/>
          <a:p>
            <a:fld id="{7B639A75-91B0-447F-BA11-8C593477E5F3}" type="slidenum">
              <a:rPr lang="en-US" smtClean="0"/>
              <a:t>‹#›</a:t>
            </a:fld>
            <a:endParaRPr lang="en-US"/>
          </a:p>
        </p:txBody>
      </p:sp>
    </p:spTree>
    <p:extLst>
      <p:ext uri="{BB962C8B-B14F-4D97-AF65-F5344CB8AC3E}">
        <p14:creationId xmlns:p14="http://schemas.microsoft.com/office/powerpoint/2010/main" val="30285457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fld id="{DC03F271-A0A7-442A-BC92-C452DB0AB028}" type="datetimeFigureOut">
              <a:rPr lang="en-US" smtClean="0"/>
              <a:t>9/16/2019</a:t>
            </a:fld>
            <a:endParaRPr lang="en-US"/>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endParaRPr lang="en-US"/>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accent1"/>
                </a:solidFill>
              </a:defRPr>
            </a:lvl1pPr>
          </a:lstStyle>
          <a:p>
            <a:fld id="{7B639A75-91B0-447F-BA11-8C593477E5F3}" type="slidenum">
              <a:rPr lang="en-US" smtClean="0"/>
              <a:t>‹#›</a:t>
            </a:fld>
            <a:endParaRPr lang="en-US"/>
          </a:p>
        </p:txBody>
      </p:sp>
    </p:spTree>
    <p:extLst>
      <p:ext uri="{BB962C8B-B14F-4D97-AF65-F5344CB8AC3E}">
        <p14:creationId xmlns:p14="http://schemas.microsoft.com/office/powerpoint/2010/main" val="334600213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E890B6-D4BB-41CF-A029-FE08E65F41FE}"/>
              </a:ext>
            </a:extLst>
          </p:cNvPr>
          <p:cNvSpPr>
            <a:spLocks noGrp="1"/>
          </p:cNvSpPr>
          <p:nvPr>
            <p:ph type="ctrTitle"/>
          </p:nvPr>
        </p:nvSpPr>
        <p:spPr/>
        <p:txBody>
          <a:bodyPr/>
          <a:lstStyle/>
          <a:p>
            <a:r>
              <a:rPr lang="en-US" dirty="0"/>
              <a:t>Plastic Pipe Final Rule</a:t>
            </a:r>
          </a:p>
        </p:txBody>
      </p:sp>
      <p:sp>
        <p:nvSpPr>
          <p:cNvPr id="3" name="Subtitle 2">
            <a:extLst>
              <a:ext uri="{FF2B5EF4-FFF2-40B4-BE49-F238E27FC236}">
                <a16:creationId xmlns:a16="http://schemas.microsoft.com/office/drawing/2014/main" id="{A718006D-06B7-49C8-8EAD-1BB5C4F0B049}"/>
              </a:ext>
            </a:extLst>
          </p:cNvPr>
          <p:cNvSpPr>
            <a:spLocks noGrp="1"/>
          </p:cNvSpPr>
          <p:nvPr>
            <p:ph type="subTitle" idx="1"/>
          </p:nvPr>
        </p:nvSpPr>
        <p:spPr/>
        <p:txBody>
          <a:bodyPr/>
          <a:lstStyle/>
          <a:p>
            <a:r>
              <a:rPr lang="en-US" sz="2400" b="1" dirty="0">
                <a:solidFill>
                  <a:schemeClr val="tx2"/>
                </a:solidFill>
              </a:rPr>
              <a:t>2019 NV Safety Seminar</a:t>
            </a:r>
          </a:p>
        </p:txBody>
      </p:sp>
    </p:spTree>
    <p:extLst>
      <p:ext uri="{BB962C8B-B14F-4D97-AF65-F5344CB8AC3E}">
        <p14:creationId xmlns:p14="http://schemas.microsoft.com/office/powerpoint/2010/main" val="39688978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79F301-0B1A-448D-96E2-FDD23C7B3D61}"/>
              </a:ext>
            </a:extLst>
          </p:cNvPr>
          <p:cNvSpPr>
            <a:spLocks noGrp="1"/>
          </p:cNvSpPr>
          <p:nvPr>
            <p:ph type="title"/>
          </p:nvPr>
        </p:nvSpPr>
        <p:spPr/>
        <p:txBody>
          <a:bodyPr/>
          <a:lstStyle/>
          <a:p>
            <a:r>
              <a:rPr lang="en-US" dirty="0"/>
              <a:t>Inspection</a:t>
            </a:r>
          </a:p>
        </p:txBody>
      </p:sp>
      <p:sp>
        <p:nvSpPr>
          <p:cNvPr id="5" name="Content Placeholder 4">
            <a:extLst>
              <a:ext uri="{FF2B5EF4-FFF2-40B4-BE49-F238E27FC236}">
                <a16:creationId xmlns:a16="http://schemas.microsoft.com/office/drawing/2014/main" id="{14619D15-26E4-479E-B664-D94489176096}"/>
              </a:ext>
            </a:extLst>
          </p:cNvPr>
          <p:cNvSpPr>
            <a:spLocks noGrp="1"/>
          </p:cNvSpPr>
          <p:nvPr>
            <p:ph idx="1"/>
          </p:nvPr>
        </p:nvSpPr>
        <p:spPr/>
        <p:txBody>
          <a:bodyPr>
            <a:normAutofit/>
          </a:bodyPr>
          <a:lstStyle/>
          <a:p>
            <a:r>
              <a:rPr lang="en-US" sz="2800" dirty="0"/>
              <a:t>192.59 now specifies that operators must verify that all pipe is </a:t>
            </a:r>
            <a:r>
              <a:rPr lang="en-US" sz="2800" b="1" dirty="0"/>
              <a:t>free of visible defects prior to installation</a:t>
            </a:r>
            <a:r>
              <a:rPr lang="en-US" sz="2800" dirty="0"/>
              <a:t> and permit the use of pipe that had been previously used in gas service other than natural gas.</a:t>
            </a:r>
          </a:p>
        </p:txBody>
      </p:sp>
    </p:spTree>
    <p:extLst>
      <p:ext uri="{BB962C8B-B14F-4D97-AF65-F5344CB8AC3E}">
        <p14:creationId xmlns:p14="http://schemas.microsoft.com/office/powerpoint/2010/main" val="17153518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2A7A87-1DAC-4CD2-93E5-ADF73CEC905C}"/>
              </a:ext>
            </a:extLst>
          </p:cNvPr>
          <p:cNvSpPr>
            <a:spLocks noGrp="1"/>
          </p:cNvSpPr>
          <p:nvPr>
            <p:ph type="title"/>
          </p:nvPr>
        </p:nvSpPr>
        <p:spPr/>
        <p:txBody>
          <a:bodyPr/>
          <a:lstStyle/>
          <a:p>
            <a:r>
              <a:rPr lang="en-US" dirty="0"/>
              <a:t>Updated Pipe Marking</a:t>
            </a:r>
          </a:p>
        </p:txBody>
      </p:sp>
      <p:sp>
        <p:nvSpPr>
          <p:cNvPr id="4" name="Content Placeholder 3">
            <a:extLst>
              <a:ext uri="{FF2B5EF4-FFF2-40B4-BE49-F238E27FC236}">
                <a16:creationId xmlns:a16="http://schemas.microsoft.com/office/drawing/2014/main" id="{46779EB4-9E73-484D-B5FF-A2755C3FB5C8}"/>
              </a:ext>
            </a:extLst>
          </p:cNvPr>
          <p:cNvSpPr>
            <a:spLocks noGrp="1"/>
          </p:cNvSpPr>
          <p:nvPr>
            <p:ph sz="half" idx="1"/>
          </p:nvPr>
        </p:nvSpPr>
        <p:spPr>
          <a:xfrm>
            <a:off x="3867912" y="868680"/>
            <a:ext cx="3765340" cy="5120640"/>
          </a:xfrm>
        </p:spPr>
        <p:txBody>
          <a:bodyPr>
            <a:normAutofit/>
          </a:bodyPr>
          <a:lstStyle/>
          <a:p>
            <a:r>
              <a:rPr lang="en-US" sz="2800" dirty="0"/>
              <a:t>192.63</a:t>
            </a:r>
          </a:p>
          <a:p>
            <a:r>
              <a:rPr lang="en-US" sz="2800" dirty="0"/>
              <a:t>Plastic pipe must now meet the marking requirements from the applicable specification for which it was manufactured</a:t>
            </a:r>
          </a:p>
        </p:txBody>
      </p:sp>
      <p:pic>
        <p:nvPicPr>
          <p:cNvPr id="7" name="Content Placeholder 6">
            <a:extLst>
              <a:ext uri="{FF2B5EF4-FFF2-40B4-BE49-F238E27FC236}">
                <a16:creationId xmlns:a16="http://schemas.microsoft.com/office/drawing/2014/main" id="{5E2DB203-F4B3-4A3D-BFAE-7CB9B650BDB9}"/>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889081" y="1762125"/>
            <a:ext cx="3333750" cy="3333750"/>
          </a:xfrm>
        </p:spPr>
      </p:pic>
    </p:spTree>
    <p:extLst>
      <p:ext uri="{BB962C8B-B14F-4D97-AF65-F5344CB8AC3E}">
        <p14:creationId xmlns:p14="http://schemas.microsoft.com/office/powerpoint/2010/main" val="22689136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0EA019-8E12-4547-A41E-80381DA08D07}"/>
              </a:ext>
            </a:extLst>
          </p:cNvPr>
          <p:cNvSpPr>
            <a:spLocks noGrp="1"/>
          </p:cNvSpPr>
          <p:nvPr>
            <p:ph type="title"/>
          </p:nvPr>
        </p:nvSpPr>
        <p:spPr/>
        <p:txBody>
          <a:bodyPr/>
          <a:lstStyle/>
          <a:p>
            <a:r>
              <a:rPr lang="en-US" dirty="0"/>
              <a:t>Storage</a:t>
            </a:r>
          </a:p>
        </p:txBody>
      </p:sp>
      <p:sp>
        <p:nvSpPr>
          <p:cNvPr id="5" name="Content Placeholder 4">
            <a:extLst>
              <a:ext uri="{FF2B5EF4-FFF2-40B4-BE49-F238E27FC236}">
                <a16:creationId xmlns:a16="http://schemas.microsoft.com/office/drawing/2014/main" id="{9BE0BD08-C4A3-4DAA-8F21-B9ABFB7B2346}"/>
              </a:ext>
            </a:extLst>
          </p:cNvPr>
          <p:cNvSpPr>
            <a:spLocks noGrp="1"/>
          </p:cNvSpPr>
          <p:nvPr>
            <p:ph idx="1"/>
          </p:nvPr>
        </p:nvSpPr>
        <p:spPr/>
        <p:txBody>
          <a:bodyPr>
            <a:normAutofit/>
          </a:bodyPr>
          <a:lstStyle/>
          <a:p>
            <a:r>
              <a:rPr lang="en-US" sz="3200" b="1" dirty="0">
                <a:solidFill>
                  <a:srgbClr val="FF0000"/>
                </a:solidFill>
              </a:rPr>
              <a:t>New</a:t>
            </a:r>
            <a:endParaRPr lang="en-US" sz="3200" dirty="0"/>
          </a:p>
          <a:p>
            <a:r>
              <a:rPr lang="en-US" sz="3200" dirty="0"/>
              <a:t>192.67</a:t>
            </a:r>
          </a:p>
          <a:p>
            <a:r>
              <a:rPr lang="en-US" sz="3200" dirty="0"/>
              <a:t>Each operator must have and follow </a:t>
            </a:r>
            <a:r>
              <a:rPr lang="en-US" sz="3200" b="1" dirty="0"/>
              <a:t>written procedures </a:t>
            </a:r>
            <a:r>
              <a:rPr lang="en-US" sz="3200" dirty="0"/>
              <a:t>for the storage and handling of plastic pipe and associated components that meet the applicable listed specifications.</a:t>
            </a:r>
          </a:p>
        </p:txBody>
      </p:sp>
    </p:spTree>
    <p:extLst>
      <p:ext uri="{BB962C8B-B14F-4D97-AF65-F5344CB8AC3E}">
        <p14:creationId xmlns:p14="http://schemas.microsoft.com/office/powerpoint/2010/main" val="22694353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22DE92-B21F-4215-AF1C-69EB76AF3691}"/>
              </a:ext>
            </a:extLst>
          </p:cNvPr>
          <p:cNvSpPr>
            <a:spLocks noGrp="1"/>
          </p:cNvSpPr>
          <p:nvPr>
            <p:ph type="title"/>
          </p:nvPr>
        </p:nvSpPr>
        <p:spPr/>
        <p:txBody>
          <a:bodyPr/>
          <a:lstStyle/>
          <a:p>
            <a:r>
              <a:rPr lang="en-US" dirty="0"/>
              <a:t>Design</a:t>
            </a:r>
          </a:p>
        </p:txBody>
      </p:sp>
      <p:sp>
        <p:nvSpPr>
          <p:cNvPr id="3" name="Content Placeholder 2">
            <a:extLst>
              <a:ext uri="{FF2B5EF4-FFF2-40B4-BE49-F238E27FC236}">
                <a16:creationId xmlns:a16="http://schemas.microsoft.com/office/drawing/2014/main" id="{C52BFF41-1180-48AF-808C-EAE822A352AA}"/>
              </a:ext>
            </a:extLst>
          </p:cNvPr>
          <p:cNvSpPr>
            <a:spLocks noGrp="1"/>
          </p:cNvSpPr>
          <p:nvPr>
            <p:ph idx="1"/>
          </p:nvPr>
        </p:nvSpPr>
        <p:spPr/>
        <p:txBody>
          <a:bodyPr>
            <a:normAutofit/>
          </a:bodyPr>
          <a:lstStyle/>
          <a:p>
            <a:r>
              <a:rPr lang="en-US" sz="2400" dirty="0"/>
              <a:t>192.121 has been combined with 192.123</a:t>
            </a:r>
          </a:p>
          <a:p>
            <a:r>
              <a:rPr lang="en-US" sz="2400" dirty="0"/>
              <a:t>Design limitations have been merged into 192.121</a:t>
            </a:r>
          </a:p>
          <a:p>
            <a:r>
              <a:rPr lang="en-US" sz="2400" dirty="0"/>
              <a:t>Addition of PA-12 pipe</a:t>
            </a:r>
          </a:p>
          <a:p>
            <a:r>
              <a:rPr lang="en-US" sz="2400" dirty="0"/>
              <a:t>Larger diameters of PA-11</a:t>
            </a:r>
          </a:p>
          <a:p>
            <a:r>
              <a:rPr lang="en-US" sz="2400" dirty="0"/>
              <a:t>PA-11 and PA-12 tubing is now allowed</a:t>
            </a:r>
          </a:p>
          <a:p>
            <a:r>
              <a:rPr lang="en-US" sz="2400" dirty="0"/>
              <a:t>New installations of PA can operate up to 250 </a:t>
            </a:r>
            <a:r>
              <a:rPr lang="en-US" sz="2400" dirty="0" err="1"/>
              <a:t>psig</a:t>
            </a:r>
            <a:endParaRPr lang="en-US" sz="2400" dirty="0"/>
          </a:p>
          <a:p>
            <a:r>
              <a:rPr lang="en-US" sz="2400" dirty="0"/>
              <a:t>New .40 design factor for PE (previously .32)</a:t>
            </a:r>
          </a:p>
          <a:p>
            <a:endParaRPr lang="en-US" sz="2400" dirty="0"/>
          </a:p>
        </p:txBody>
      </p:sp>
    </p:spTree>
    <p:extLst>
      <p:ext uri="{BB962C8B-B14F-4D97-AF65-F5344CB8AC3E}">
        <p14:creationId xmlns:p14="http://schemas.microsoft.com/office/powerpoint/2010/main" val="17163252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92A714-DD9E-4B15-B58E-0D907F2503D2}"/>
              </a:ext>
            </a:extLst>
          </p:cNvPr>
          <p:cNvSpPr>
            <a:spLocks noGrp="1"/>
          </p:cNvSpPr>
          <p:nvPr>
            <p:ph type="title"/>
          </p:nvPr>
        </p:nvSpPr>
        <p:spPr/>
        <p:txBody>
          <a:bodyPr/>
          <a:lstStyle/>
          <a:p>
            <a:r>
              <a:rPr lang="en-US" dirty="0"/>
              <a:t>Removed</a:t>
            </a:r>
          </a:p>
        </p:txBody>
      </p:sp>
      <p:pic>
        <p:nvPicPr>
          <p:cNvPr id="7" name="Content Placeholder 6">
            <a:extLst>
              <a:ext uri="{FF2B5EF4-FFF2-40B4-BE49-F238E27FC236}">
                <a16:creationId xmlns:a16="http://schemas.microsoft.com/office/drawing/2014/main" id="{DEBB98B9-A0C9-40CE-A38E-FC21877EF8BE}"/>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3771741" y="1275508"/>
            <a:ext cx="3475038" cy="4297839"/>
          </a:xfrm>
        </p:spPr>
      </p:pic>
      <p:sp>
        <p:nvSpPr>
          <p:cNvPr id="5" name="Content Placeholder 4">
            <a:extLst>
              <a:ext uri="{FF2B5EF4-FFF2-40B4-BE49-F238E27FC236}">
                <a16:creationId xmlns:a16="http://schemas.microsoft.com/office/drawing/2014/main" id="{AAFA58A8-6FF3-42FE-84FA-23349E43E300}"/>
              </a:ext>
            </a:extLst>
          </p:cNvPr>
          <p:cNvSpPr>
            <a:spLocks noGrp="1"/>
          </p:cNvSpPr>
          <p:nvPr>
            <p:ph sz="half" idx="2"/>
          </p:nvPr>
        </p:nvSpPr>
        <p:spPr/>
        <p:txBody>
          <a:bodyPr>
            <a:normAutofit/>
          </a:bodyPr>
          <a:lstStyle/>
          <a:p>
            <a:r>
              <a:rPr lang="en-US" sz="3200" dirty="0"/>
              <a:t>192.123 has been removed and reserved</a:t>
            </a:r>
          </a:p>
        </p:txBody>
      </p:sp>
    </p:spTree>
    <p:extLst>
      <p:ext uri="{BB962C8B-B14F-4D97-AF65-F5344CB8AC3E}">
        <p14:creationId xmlns:p14="http://schemas.microsoft.com/office/powerpoint/2010/main" val="32158991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391F5E-689F-45A6-8455-B3A21D59D18A}"/>
              </a:ext>
            </a:extLst>
          </p:cNvPr>
          <p:cNvSpPr>
            <a:spLocks noGrp="1"/>
          </p:cNvSpPr>
          <p:nvPr>
            <p:ph type="title"/>
          </p:nvPr>
        </p:nvSpPr>
        <p:spPr/>
        <p:txBody>
          <a:bodyPr/>
          <a:lstStyle/>
          <a:p>
            <a:r>
              <a:rPr lang="en-US" dirty="0"/>
              <a:t>Loading</a:t>
            </a:r>
          </a:p>
        </p:txBody>
      </p:sp>
      <p:sp>
        <p:nvSpPr>
          <p:cNvPr id="5" name="Content Placeholder 4">
            <a:extLst>
              <a:ext uri="{FF2B5EF4-FFF2-40B4-BE49-F238E27FC236}">
                <a16:creationId xmlns:a16="http://schemas.microsoft.com/office/drawing/2014/main" id="{CF4A3E04-BB96-4A5F-8CB8-DC034CBFBE28}"/>
              </a:ext>
            </a:extLst>
          </p:cNvPr>
          <p:cNvSpPr>
            <a:spLocks noGrp="1"/>
          </p:cNvSpPr>
          <p:nvPr>
            <p:ph idx="1"/>
          </p:nvPr>
        </p:nvSpPr>
        <p:spPr/>
        <p:txBody>
          <a:bodyPr>
            <a:normAutofit/>
          </a:bodyPr>
          <a:lstStyle/>
          <a:p>
            <a:r>
              <a:rPr lang="en-US" sz="2800" dirty="0"/>
              <a:t>192.143 General requirements.</a:t>
            </a:r>
          </a:p>
          <a:p>
            <a:r>
              <a:rPr lang="en-US" sz="2800" dirty="0"/>
              <a:t>For clarity, PHMSA added a new paragraph (c) to specify that components used for plastic pipe must be able to withstand operating pressures and anticipated loads in accordance with a listed specification, as defined in 192.3.</a:t>
            </a:r>
          </a:p>
        </p:txBody>
      </p:sp>
    </p:spTree>
    <p:extLst>
      <p:ext uri="{BB962C8B-B14F-4D97-AF65-F5344CB8AC3E}">
        <p14:creationId xmlns:p14="http://schemas.microsoft.com/office/powerpoint/2010/main" val="42274954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F200D7-C392-4776-B83A-06B88B15E365}"/>
              </a:ext>
            </a:extLst>
          </p:cNvPr>
          <p:cNvSpPr>
            <a:spLocks noGrp="1"/>
          </p:cNvSpPr>
          <p:nvPr>
            <p:ph type="title"/>
          </p:nvPr>
        </p:nvSpPr>
        <p:spPr/>
        <p:txBody>
          <a:bodyPr/>
          <a:lstStyle/>
          <a:p>
            <a:r>
              <a:rPr lang="en-US" dirty="0"/>
              <a:t>Valves</a:t>
            </a:r>
          </a:p>
        </p:txBody>
      </p:sp>
      <p:sp>
        <p:nvSpPr>
          <p:cNvPr id="3" name="Content Placeholder 2">
            <a:extLst>
              <a:ext uri="{FF2B5EF4-FFF2-40B4-BE49-F238E27FC236}">
                <a16:creationId xmlns:a16="http://schemas.microsoft.com/office/drawing/2014/main" id="{5DEA0E1A-E226-4E9A-83EC-8B1E2EE6B674}"/>
              </a:ext>
            </a:extLst>
          </p:cNvPr>
          <p:cNvSpPr>
            <a:spLocks noGrp="1"/>
          </p:cNvSpPr>
          <p:nvPr>
            <p:ph idx="1"/>
          </p:nvPr>
        </p:nvSpPr>
        <p:spPr/>
        <p:txBody>
          <a:bodyPr>
            <a:normAutofit/>
          </a:bodyPr>
          <a:lstStyle/>
          <a:p>
            <a:r>
              <a:rPr lang="en-US" sz="2800" dirty="0"/>
              <a:t>192.145</a:t>
            </a:r>
          </a:p>
          <a:p>
            <a:r>
              <a:rPr lang="en-US" sz="2800" dirty="0"/>
              <a:t>PHMSA has added a new paragraph (f) to specify that plastic valves must be designed to meet a “listed specification” as defined in 192.3 and not operated in conditions that exceed the applicable pressure or temperature ratings detailed in the applicable listed specification.</a:t>
            </a:r>
          </a:p>
        </p:txBody>
      </p:sp>
    </p:spTree>
    <p:extLst>
      <p:ext uri="{BB962C8B-B14F-4D97-AF65-F5344CB8AC3E}">
        <p14:creationId xmlns:p14="http://schemas.microsoft.com/office/powerpoint/2010/main" val="31142645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3F2105-0CDD-477C-971C-891C670F3AA4}"/>
              </a:ext>
            </a:extLst>
          </p:cNvPr>
          <p:cNvSpPr>
            <a:spLocks noGrp="1"/>
          </p:cNvSpPr>
          <p:nvPr>
            <p:ph type="title"/>
          </p:nvPr>
        </p:nvSpPr>
        <p:spPr/>
        <p:txBody>
          <a:bodyPr/>
          <a:lstStyle/>
          <a:p>
            <a:r>
              <a:rPr lang="en-US" dirty="0"/>
              <a:t>Fittings</a:t>
            </a:r>
          </a:p>
        </p:txBody>
      </p:sp>
      <p:sp>
        <p:nvSpPr>
          <p:cNvPr id="3" name="Content Placeholder 2">
            <a:extLst>
              <a:ext uri="{FF2B5EF4-FFF2-40B4-BE49-F238E27FC236}">
                <a16:creationId xmlns:a16="http://schemas.microsoft.com/office/drawing/2014/main" id="{0BDF4D1D-D3F5-43D7-A092-B9F5552C51C2}"/>
              </a:ext>
            </a:extLst>
          </p:cNvPr>
          <p:cNvSpPr>
            <a:spLocks noGrp="1"/>
          </p:cNvSpPr>
          <p:nvPr>
            <p:ph idx="1"/>
          </p:nvPr>
        </p:nvSpPr>
        <p:spPr/>
        <p:txBody>
          <a:bodyPr>
            <a:normAutofit/>
          </a:bodyPr>
          <a:lstStyle/>
          <a:p>
            <a:r>
              <a:rPr lang="en-US" sz="2800" dirty="0"/>
              <a:t>192.149 Standard fittings.</a:t>
            </a:r>
          </a:p>
          <a:p>
            <a:r>
              <a:rPr lang="en-US" sz="2800" dirty="0"/>
              <a:t>(c) Plastic fittings installed after January 22, 2019, must meet a listed specification.</a:t>
            </a:r>
          </a:p>
          <a:p>
            <a:endParaRPr lang="en-US" sz="2800" dirty="0"/>
          </a:p>
          <a:p>
            <a:r>
              <a:rPr lang="en-US" sz="2800" dirty="0"/>
              <a:t>Section 192.191 Design Pressure of Plastic Fittings Removed and Reserved</a:t>
            </a:r>
          </a:p>
          <a:p>
            <a:endParaRPr lang="en-US" sz="2800" dirty="0"/>
          </a:p>
        </p:txBody>
      </p:sp>
    </p:spTree>
    <p:extLst>
      <p:ext uri="{BB962C8B-B14F-4D97-AF65-F5344CB8AC3E}">
        <p14:creationId xmlns:p14="http://schemas.microsoft.com/office/powerpoint/2010/main" val="8159466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015B57-9502-44D8-914E-889EFE509F5B}"/>
              </a:ext>
            </a:extLst>
          </p:cNvPr>
          <p:cNvSpPr>
            <a:spLocks noGrp="1"/>
          </p:cNvSpPr>
          <p:nvPr>
            <p:ph type="title"/>
          </p:nvPr>
        </p:nvSpPr>
        <p:spPr/>
        <p:txBody>
          <a:bodyPr/>
          <a:lstStyle/>
          <a:p>
            <a:r>
              <a:rPr lang="en-US" dirty="0"/>
              <a:t>Risers</a:t>
            </a:r>
          </a:p>
        </p:txBody>
      </p:sp>
      <p:sp>
        <p:nvSpPr>
          <p:cNvPr id="3" name="Content Placeholder 2">
            <a:extLst>
              <a:ext uri="{FF2B5EF4-FFF2-40B4-BE49-F238E27FC236}">
                <a16:creationId xmlns:a16="http://schemas.microsoft.com/office/drawing/2014/main" id="{4E8F2EF1-9FB0-4838-926C-C5C980FA766E}"/>
              </a:ext>
            </a:extLst>
          </p:cNvPr>
          <p:cNvSpPr>
            <a:spLocks noGrp="1"/>
          </p:cNvSpPr>
          <p:nvPr>
            <p:ph idx="1"/>
          </p:nvPr>
        </p:nvSpPr>
        <p:spPr/>
        <p:txBody>
          <a:bodyPr>
            <a:normAutofit/>
          </a:bodyPr>
          <a:lstStyle/>
          <a:p>
            <a:r>
              <a:rPr lang="en-US" sz="3200" b="1" dirty="0">
                <a:solidFill>
                  <a:srgbClr val="FF0000"/>
                </a:solidFill>
              </a:rPr>
              <a:t>New</a:t>
            </a:r>
            <a:endParaRPr lang="en-US" sz="3200" dirty="0"/>
          </a:p>
          <a:p>
            <a:r>
              <a:rPr lang="en-US" sz="3200" dirty="0"/>
              <a:t>192.204 Risers installed after January 22, 2019.</a:t>
            </a:r>
          </a:p>
          <a:p>
            <a:pPr lvl="1"/>
            <a:r>
              <a:rPr lang="en-US" sz="2800" dirty="0"/>
              <a:t>(a) Riser designs must be tested to ensure safe performance under anticipated external and internal loads acting on the assembly.</a:t>
            </a:r>
          </a:p>
          <a:p>
            <a:pPr lvl="1"/>
            <a:r>
              <a:rPr lang="en-US" sz="2800" dirty="0"/>
              <a:t>(b) Factory assembled </a:t>
            </a:r>
            <a:r>
              <a:rPr lang="en-US" sz="2800" dirty="0" err="1"/>
              <a:t>anodeless</a:t>
            </a:r>
            <a:r>
              <a:rPr lang="en-US" sz="2800" dirty="0"/>
              <a:t> risers must be designed and tested in accordance with ASTM F1973–13</a:t>
            </a:r>
          </a:p>
          <a:p>
            <a:endParaRPr lang="en-US" sz="3200" dirty="0"/>
          </a:p>
        </p:txBody>
      </p:sp>
    </p:spTree>
    <p:extLst>
      <p:ext uri="{BB962C8B-B14F-4D97-AF65-F5344CB8AC3E}">
        <p14:creationId xmlns:p14="http://schemas.microsoft.com/office/powerpoint/2010/main" val="20983094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015B57-9502-44D8-914E-889EFE509F5B}"/>
              </a:ext>
            </a:extLst>
          </p:cNvPr>
          <p:cNvSpPr>
            <a:spLocks noGrp="1"/>
          </p:cNvSpPr>
          <p:nvPr>
            <p:ph type="title"/>
          </p:nvPr>
        </p:nvSpPr>
        <p:spPr/>
        <p:txBody>
          <a:bodyPr/>
          <a:lstStyle/>
          <a:p>
            <a:r>
              <a:rPr lang="en-US" dirty="0"/>
              <a:t>Risers</a:t>
            </a:r>
          </a:p>
        </p:txBody>
      </p:sp>
      <p:sp>
        <p:nvSpPr>
          <p:cNvPr id="3" name="Content Placeholder 2">
            <a:extLst>
              <a:ext uri="{FF2B5EF4-FFF2-40B4-BE49-F238E27FC236}">
                <a16:creationId xmlns:a16="http://schemas.microsoft.com/office/drawing/2014/main" id="{4E8F2EF1-9FB0-4838-926C-C5C980FA766E}"/>
              </a:ext>
            </a:extLst>
          </p:cNvPr>
          <p:cNvSpPr>
            <a:spLocks noGrp="1"/>
          </p:cNvSpPr>
          <p:nvPr>
            <p:ph idx="1"/>
          </p:nvPr>
        </p:nvSpPr>
        <p:spPr/>
        <p:txBody>
          <a:bodyPr>
            <a:normAutofit/>
          </a:bodyPr>
          <a:lstStyle/>
          <a:p>
            <a:r>
              <a:rPr lang="en-US" sz="3200" b="1" dirty="0">
                <a:solidFill>
                  <a:srgbClr val="FF0000"/>
                </a:solidFill>
              </a:rPr>
              <a:t>New</a:t>
            </a:r>
            <a:r>
              <a:rPr lang="en-US" sz="3200" dirty="0"/>
              <a:t> Cont.</a:t>
            </a:r>
          </a:p>
          <a:p>
            <a:r>
              <a:rPr lang="en-US" sz="3200" dirty="0"/>
              <a:t>192.204 Risers installed after January 22, 2019.</a:t>
            </a:r>
          </a:p>
          <a:p>
            <a:pPr lvl="1"/>
            <a:r>
              <a:rPr lang="en-US" sz="3000" dirty="0"/>
              <a:t>(c) All risers used to connect regulator stations to plastic mains must be rigid and designed to provide adequate support and resist lateral movement.</a:t>
            </a:r>
          </a:p>
          <a:p>
            <a:pPr lvl="1"/>
            <a:r>
              <a:rPr lang="en-US" sz="3000" dirty="0" err="1"/>
              <a:t>Anodeless</a:t>
            </a:r>
            <a:r>
              <a:rPr lang="en-US" sz="3000" dirty="0"/>
              <a:t> risers used in accordance with this paragraph must have a rigid riser casing.</a:t>
            </a:r>
          </a:p>
        </p:txBody>
      </p:sp>
    </p:spTree>
    <p:extLst>
      <p:ext uri="{BB962C8B-B14F-4D97-AF65-F5344CB8AC3E}">
        <p14:creationId xmlns:p14="http://schemas.microsoft.com/office/powerpoint/2010/main" val="39909602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2E7E03-14B7-42FB-92AE-2FD2D9E80EC2}"/>
              </a:ext>
            </a:extLst>
          </p:cNvPr>
          <p:cNvSpPr>
            <a:spLocks noGrp="1"/>
          </p:cNvSpPr>
          <p:nvPr>
            <p:ph type="title"/>
          </p:nvPr>
        </p:nvSpPr>
        <p:spPr/>
        <p:txBody>
          <a:bodyPr/>
          <a:lstStyle/>
          <a:p>
            <a:r>
              <a:rPr lang="en-US" dirty="0"/>
              <a:t>Contact</a:t>
            </a:r>
            <a:br>
              <a:rPr lang="en-US" dirty="0"/>
            </a:br>
            <a:r>
              <a:rPr lang="en-US" dirty="0"/>
              <a:t>Information</a:t>
            </a:r>
          </a:p>
        </p:txBody>
      </p:sp>
      <p:sp>
        <p:nvSpPr>
          <p:cNvPr id="3" name="Content Placeholder 2">
            <a:extLst>
              <a:ext uri="{FF2B5EF4-FFF2-40B4-BE49-F238E27FC236}">
                <a16:creationId xmlns:a16="http://schemas.microsoft.com/office/drawing/2014/main" id="{F438A87B-DD90-4974-951F-02EF09AC485C}"/>
              </a:ext>
            </a:extLst>
          </p:cNvPr>
          <p:cNvSpPr>
            <a:spLocks noGrp="1"/>
          </p:cNvSpPr>
          <p:nvPr>
            <p:ph idx="1"/>
          </p:nvPr>
        </p:nvSpPr>
        <p:spPr/>
        <p:txBody>
          <a:bodyPr>
            <a:normAutofit/>
          </a:bodyPr>
          <a:lstStyle/>
          <a:p>
            <a:pPr marL="0" indent="0">
              <a:buNone/>
            </a:pPr>
            <a:r>
              <a:rPr lang="en-US" sz="2400" dirty="0"/>
              <a:t>Bryan Kichler</a:t>
            </a:r>
          </a:p>
          <a:p>
            <a:r>
              <a:rPr lang="en-US" sz="2400" dirty="0"/>
              <a:t>Transportation Specialist U.S. Department of Transportation PHMSA Inspector Training and Qualifications</a:t>
            </a:r>
          </a:p>
          <a:p>
            <a:r>
              <a:rPr lang="en-US" sz="2400" dirty="0"/>
              <a:t>Email:  Bryan.Kichler@dot.gov</a:t>
            </a:r>
          </a:p>
        </p:txBody>
      </p:sp>
    </p:spTree>
    <p:extLst>
      <p:ext uri="{BB962C8B-B14F-4D97-AF65-F5344CB8AC3E}">
        <p14:creationId xmlns:p14="http://schemas.microsoft.com/office/powerpoint/2010/main" val="31062716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70499A-2044-4231-9D13-4DF43FC29D99}"/>
              </a:ext>
            </a:extLst>
          </p:cNvPr>
          <p:cNvSpPr>
            <a:spLocks noGrp="1"/>
          </p:cNvSpPr>
          <p:nvPr>
            <p:ph type="title"/>
          </p:nvPr>
        </p:nvSpPr>
        <p:spPr/>
        <p:txBody>
          <a:bodyPr/>
          <a:lstStyle/>
          <a:p>
            <a:r>
              <a:rPr lang="en-US" dirty="0"/>
              <a:t>Joining of PVC</a:t>
            </a:r>
          </a:p>
        </p:txBody>
      </p:sp>
      <p:sp>
        <p:nvSpPr>
          <p:cNvPr id="3" name="Content Placeholder 2">
            <a:extLst>
              <a:ext uri="{FF2B5EF4-FFF2-40B4-BE49-F238E27FC236}">
                <a16:creationId xmlns:a16="http://schemas.microsoft.com/office/drawing/2014/main" id="{C33A58CB-1937-49E2-954E-71C096770630}"/>
              </a:ext>
            </a:extLst>
          </p:cNvPr>
          <p:cNvSpPr>
            <a:spLocks noGrp="1"/>
          </p:cNvSpPr>
          <p:nvPr>
            <p:ph sz="half" idx="1"/>
          </p:nvPr>
        </p:nvSpPr>
        <p:spPr/>
        <p:txBody>
          <a:bodyPr>
            <a:normAutofit/>
          </a:bodyPr>
          <a:lstStyle/>
          <a:p>
            <a:r>
              <a:rPr lang="en-US" sz="2800" dirty="0"/>
              <a:t>192.281</a:t>
            </a:r>
          </a:p>
          <a:p>
            <a:r>
              <a:rPr lang="en-US" sz="2800" dirty="0"/>
              <a:t>Solvent cements are now to comply with ASTM D2564-12</a:t>
            </a:r>
          </a:p>
          <a:p>
            <a:r>
              <a:rPr lang="en-US" sz="2800" dirty="0"/>
              <a:t>The joint may not be heated or cooled to accelerate the setting of the cement.</a:t>
            </a:r>
          </a:p>
          <a:p>
            <a:endParaRPr lang="en-US" sz="2800" dirty="0"/>
          </a:p>
        </p:txBody>
      </p:sp>
      <p:pic>
        <p:nvPicPr>
          <p:cNvPr id="6" name="Content Placeholder 5">
            <a:extLst>
              <a:ext uri="{FF2B5EF4-FFF2-40B4-BE49-F238E27FC236}">
                <a16:creationId xmlns:a16="http://schemas.microsoft.com/office/drawing/2014/main" id="{679DABA6-B05E-4C6A-9B3C-A4FC22DE6FE8}"/>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818438" y="1403054"/>
            <a:ext cx="3475037" cy="4051893"/>
          </a:xfrm>
        </p:spPr>
      </p:pic>
    </p:spTree>
    <p:extLst>
      <p:ext uri="{BB962C8B-B14F-4D97-AF65-F5344CB8AC3E}">
        <p14:creationId xmlns:p14="http://schemas.microsoft.com/office/powerpoint/2010/main" val="27244926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7211B1D-8FC9-41B0-85BD-5D4D95C381C7}"/>
              </a:ext>
            </a:extLst>
          </p:cNvPr>
          <p:cNvSpPr>
            <a:spLocks noGrp="1"/>
          </p:cNvSpPr>
          <p:nvPr>
            <p:ph type="title"/>
          </p:nvPr>
        </p:nvSpPr>
        <p:spPr/>
        <p:txBody>
          <a:bodyPr/>
          <a:lstStyle/>
          <a:p>
            <a:r>
              <a:rPr lang="en-US" dirty="0"/>
              <a:t>Joining of PE</a:t>
            </a:r>
          </a:p>
        </p:txBody>
      </p:sp>
      <p:sp>
        <p:nvSpPr>
          <p:cNvPr id="6" name="Content Placeholder 5">
            <a:extLst>
              <a:ext uri="{FF2B5EF4-FFF2-40B4-BE49-F238E27FC236}">
                <a16:creationId xmlns:a16="http://schemas.microsoft.com/office/drawing/2014/main" id="{A49ED442-8C16-4CAC-A512-36298DE2EFBE}"/>
              </a:ext>
            </a:extLst>
          </p:cNvPr>
          <p:cNvSpPr>
            <a:spLocks noGrp="1"/>
          </p:cNvSpPr>
          <p:nvPr>
            <p:ph sz="half" idx="1"/>
          </p:nvPr>
        </p:nvSpPr>
        <p:spPr/>
        <p:txBody>
          <a:bodyPr>
            <a:normAutofit/>
          </a:bodyPr>
          <a:lstStyle/>
          <a:p>
            <a:r>
              <a:rPr lang="en-US" sz="3200" dirty="0"/>
              <a:t>192.281 Cont.</a:t>
            </a:r>
          </a:p>
          <a:p>
            <a:r>
              <a:rPr lang="en-US" sz="3200" dirty="0"/>
              <a:t>All heat fusion joints other than electrofusion must comply with ASTM F2620-12</a:t>
            </a:r>
          </a:p>
        </p:txBody>
      </p:sp>
      <p:pic>
        <p:nvPicPr>
          <p:cNvPr id="9" name="Content Placeholder 8">
            <a:extLst>
              <a:ext uri="{FF2B5EF4-FFF2-40B4-BE49-F238E27FC236}">
                <a16:creationId xmlns:a16="http://schemas.microsoft.com/office/drawing/2014/main" id="{515E756B-2055-4078-8F08-41D6C7BDA405}"/>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818438" y="2195430"/>
            <a:ext cx="3475037" cy="2467140"/>
          </a:xfrm>
        </p:spPr>
      </p:pic>
    </p:spTree>
    <p:extLst>
      <p:ext uri="{BB962C8B-B14F-4D97-AF65-F5344CB8AC3E}">
        <p14:creationId xmlns:p14="http://schemas.microsoft.com/office/powerpoint/2010/main" val="303689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D029689-2BF3-44C5-B6E5-F435F6DDD6B4}"/>
              </a:ext>
            </a:extLst>
          </p:cNvPr>
          <p:cNvSpPr>
            <a:spLocks noGrp="1"/>
          </p:cNvSpPr>
          <p:nvPr>
            <p:ph type="title"/>
          </p:nvPr>
        </p:nvSpPr>
        <p:spPr/>
        <p:txBody>
          <a:bodyPr/>
          <a:lstStyle/>
          <a:p>
            <a:r>
              <a:rPr lang="en-US" dirty="0"/>
              <a:t>Socket Fusion</a:t>
            </a:r>
          </a:p>
        </p:txBody>
      </p:sp>
      <p:sp>
        <p:nvSpPr>
          <p:cNvPr id="6" name="Content Placeholder 5">
            <a:extLst>
              <a:ext uri="{FF2B5EF4-FFF2-40B4-BE49-F238E27FC236}">
                <a16:creationId xmlns:a16="http://schemas.microsoft.com/office/drawing/2014/main" id="{B1CB4A59-FAA5-4FAC-8883-E377CE7AC0A8}"/>
              </a:ext>
            </a:extLst>
          </p:cNvPr>
          <p:cNvSpPr>
            <a:spLocks noGrp="1"/>
          </p:cNvSpPr>
          <p:nvPr>
            <p:ph idx="1"/>
          </p:nvPr>
        </p:nvSpPr>
        <p:spPr/>
        <p:txBody>
          <a:bodyPr>
            <a:normAutofit/>
          </a:bodyPr>
          <a:lstStyle/>
          <a:p>
            <a:r>
              <a:rPr lang="en-US" sz="2800" dirty="0"/>
              <a:t>192.281 Cont.</a:t>
            </a:r>
          </a:p>
          <a:p>
            <a:r>
              <a:rPr lang="en-US" sz="2800" dirty="0"/>
              <a:t>A socket heat-fusion joint must be joined by a device that heats the mating surfaces of the pipe or component, uniformly and simultaneously, to establish the same temperature. </a:t>
            </a:r>
            <a:r>
              <a:rPr lang="en-US" sz="2800" b="1" dirty="0"/>
              <a:t>The device used must be the same device specified in the operator's joining procedure for socket fusion</a:t>
            </a:r>
            <a:r>
              <a:rPr lang="en-US" sz="2800" dirty="0"/>
              <a:t>.</a:t>
            </a:r>
          </a:p>
        </p:txBody>
      </p:sp>
    </p:spTree>
    <p:extLst>
      <p:ext uri="{BB962C8B-B14F-4D97-AF65-F5344CB8AC3E}">
        <p14:creationId xmlns:p14="http://schemas.microsoft.com/office/powerpoint/2010/main" val="20850947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3FC77E-F554-4F45-960B-4B908BFE1414}"/>
              </a:ext>
            </a:extLst>
          </p:cNvPr>
          <p:cNvSpPr>
            <a:spLocks noGrp="1"/>
          </p:cNvSpPr>
          <p:nvPr>
            <p:ph type="title"/>
          </p:nvPr>
        </p:nvSpPr>
        <p:spPr/>
        <p:txBody>
          <a:bodyPr/>
          <a:lstStyle/>
          <a:p>
            <a:r>
              <a:rPr lang="en-US" dirty="0"/>
              <a:t>Electrofusion</a:t>
            </a:r>
          </a:p>
        </p:txBody>
      </p:sp>
      <p:sp>
        <p:nvSpPr>
          <p:cNvPr id="3" name="Content Placeholder 2">
            <a:extLst>
              <a:ext uri="{FF2B5EF4-FFF2-40B4-BE49-F238E27FC236}">
                <a16:creationId xmlns:a16="http://schemas.microsoft.com/office/drawing/2014/main" id="{E91BB8D4-C911-42C6-8170-05DAF3CEE2A6}"/>
              </a:ext>
            </a:extLst>
          </p:cNvPr>
          <p:cNvSpPr>
            <a:spLocks noGrp="1"/>
          </p:cNvSpPr>
          <p:nvPr>
            <p:ph idx="1"/>
          </p:nvPr>
        </p:nvSpPr>
        <p:spPr/>
        <p:txBody>
          <a:bodyPr>
            <a:normAutofit/>
          </a:bodyPr>
          <a:lstStyle/>
          <a:p>
            <a:r>
              <a:rPr lang="en-US" sz="2800" dirty="0"/>
              <a:t>192.281 Cont.</a:t>
            </a:r>
          </a:p>
          <a:p>
            <a:r>
              <a:rPr lang="en-US" sz="2800" dirty="0"/>
              <a:t>(c)(3) An electrofusion joint must be made using the equipment and techniques prescribed by the fitting manufacturer, or using equipment and techniques shown, by testing joints to the requirements of  192.283(a)(1)(iii), to be equivalent to or better than the requirements of the fitting manufacturer.</a:t>
            </a:r>
          </a:p>
        </p:txBody>
      </p:sp>
    </p:spTree>
    <p:extLst>
      <p:ext uri="{BB962C8B-B14F-4D97-AF65-F5344CB8AC3E}">
        <p14:creationId xmlns:p14="http://schemas.microsoft.com/office/powerpoint/2010/main" val="32855307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C9B1DA-388A-439A-8870-499B83AD9B9E}"/>
              </a:ext>
            </a:extLst>
          </p:cNvPr>
          <p:cNvSpPr>
            <a:spLocks noGrp="1"/>
          </p:cNvSpPr>
          <p:nvPr>
            <p:ph type="title"/>
          </p:nvPr>
        </p:nvSpPr>
        <p:spPr/>
        <p:txBody>
          <a:bodyPr/>
          <a:lstStyle/>
          <a:p>
            <a:r>
              <a:rPr lang="en-US" dirty="0"/>
              <a:t>Mechanical</a:t>
            </a:r>
            <a:br>
              <a:rPr lang="en-US" dirty="0"/>
            </a:br>
            <a:r>
              <a:rPr lang="en-US" dirty="0"/>
              <a:t>Fittings</a:t>
            </a:r>
          </a:p>
        </p:txBody>
      </p:sp>
      <p:sp>
        <p:nvSpPr>
          <p:cNvPr id="3" name="Content Placeholder 2">
            <a:extLst>
              <a:ext uri="{FF2B5EF4-FFF2-40B4-BE49-F238E27FC236}">
                <a16:creationId xmlns:a16="http://schemas.microsoft.com/office/drawing/2014/main" id="{443F40D5-1E60-456A-B703-5B35805B87B7}"/>
              </a:ext>
            </a:extLst>
          </p:cNvPr>
          <p:cNvSpPr>
            <a:spLocks noGrp="1"/>
          </p:cNvSpPr>
          <p:nvPr>
            <p:ph idx="1"/>
          </p:nvPr>
        </p:nvSpPr>
        <p:spPr/>
        <p:txBody>
          <a:bodyPr>
            <a:normAutofit/>
          </a:bodyPr>
          <a:lstStyle/>
          <a:p>
            <a:r>
              <a:rPr lang="en-US" sz="2800" dirty="0"/>
              <a:t>192.281 Cont.</a:t>
            </a:r>
          </a:p>
          <a:p>
            <a:r>
              <a:rPr lang="en-US" sz="2800" dirty="0"/>
              <a:t>(e)(4) All mechanical joints or fittings installed after January 22, 2019, </a:t>
            </a:r>
            <a:r>
              <a:rPr lang="en-US" sz="2800" b="1" dirty="0"/>
              <a:t>must be Category 1 </a:t>
            </a:r>
            <a:r>
              <a:rPr lang="en-US" sz="2800" dirty="0"/>
              <a:t>as defined by a listed specification for the applicable material, providing a seal plus resistance to a force on the pipe joint equal to or greater than that which will cause no less than 25% elongation of pipe, or the pipe fails outside the joint area if tested in accordance with the applicable standard.</a:t>
            </a:r>
          </a:p>
        </p:txBody>
      </p:sp>
    </p:spTree>
    <p:extLst>
      <p:ext uri="{BB962C8B-B14F-4D97-AF65-F5344CB8AC3E}">
        <p14:creationId xmlns:p14="http://schemas.microsoft.com/office/powerpoint/2010/main" val="4116045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96D2D7-6208-4F8E-8F01-9DF964154FF6}"/>
              </a:ext>
            </a:extLst>
          </p:cNvPr>
          <p:cNvSpPr>
            <a:spLocks noGrp="1"/>
          </p:cNvSpPr>
          <p:nvPr>
            <p:ph type="title"/>
          </p:nvPr>
        </p:nvSpPr>
        <p:spPr/>
        <p:txBody>
          <a:bodyPr/>
          <a:lstStyle/>
          <a:p>
            <a:r>
              <a:rPr lang="en-US" dirty="0"/>
              <a:t>Qualifying Joining</a:t>
            </a:r>
            <a:br>
              <a:rPr lang="en-US" dirty="0"/>
            </a:br>
            <a:r>
              <a:rPr lang="en-US" dirty="0"/>
              <a:t>Procedures</a:t>
            </a:r>
          </a:p>
        </p:txBody>
      </p:sp>
      <p:sp>
        <p:nvSpPr>
          <p:cNvPr id="3" name="Content Placeholder 2">
            <a:extLst>
              <a:ext uri="{FF2B5EF4-FFF2-40B4-BE49-F238E27FC236}">
                <a16:creationId xmlns:a16="http://schemas.microsoft.com/office/drawing/2014/main" id="{A7882A45-13E2-4760-9165-BC1F34944344}"/>
              </a:ext>
            </a:extLst>
          </p:cNvPr>
          <p:cNvSpPr>
            <a:spLocks noGrp="1"/>
          </p:cNvSpPr>
          <p:nvPr>
            <p:ph idx="1"/>
          </p:nvPr>
        </p:nvSpPr>
        <p:spPr/>
        <p:txBody>
          <a:bodyPr>
            <a:normAutofit/>
          </a:bodyPr>
          <a:lstStyle/>
          <a:p>
            <a:r>
              <a:rPr lang="en-US" sz="2800" dirty="0"/>
              <a:t>192.283 Plastic pipe: Qualifying joining procedures.</a:t>
            </a:r>
          </a:p>
          <a:p>
            <a:pPr lvl="1"/>
            <a:r>
              <a:rPr lang="en-US" sz="2600" dirty="0"/>
              <a:t>(a) Heat fusion, solvent cement, and adhesive joints. Before any written procedure established under 192.273(b) is used for making plastic pipe joints by a heat fusion, solvent cement, or adhesive method, the procedure must be qualified by subjecting specimen joints that are made according to the procedure to the following tests, as applicable:</a:t>
            </a:r>
          </a:p>
        </p:txBody>
      </p:sp>
    </p:spTree>
    <p:extLst>
      <p:ext uri="{BB962C8B-B14F-4D97-AF65-F5344CB8AC3E}">
        <p14:creationId xmlns:p14="http://schemas.microsoft.com/office/powerpoint/2010/main" val="82752531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96D2D7-6208-4F8E-8F01-9DF964154FF6}"/>
              </a:ext>
            </a:extLst>
          </p:cNvPr>
          <p:cNvSpPr>
            <a:spLocks noGrp="1"/>
          </p:cNvSpPr>
          <p:nvPr>
            <p:ph type="title"/>
          </p:nvPr>
        </p:nvSpPr>
        <p:spPr/>
        <p:txBody>
          <a:bodyPr/>
          <a:lstStyle/>
          <a:p>
            <a:r>
              <a:rPr lang="en-US" dirty="0"/>
              <a:t>Qualifying Joining</a:t>
            </a:r>
            <a:br>
              <a:rPr lang="en-US" dirty="0"/>
            </a:br>
            <a:r>
              <a:rPr lang="en-US" dirty="0"/>
              <a:t>Procedures</a:t>
            </a:r>
          </a:p>
        </p:txBody>
      </p:sp>
      <p:sp>
        <p:nvSpPr>
          <p:cNvPr id="3" name="Content Placeholder 2">
            <a:extLst>
              <a:ext uri="{FF2B5EF4-FFF2-40B4-BE49-F238E27FC236}">
                <a16:creationId xmlns:a16="http://schemas.microsoft.com/office/drawing/2014/main" id="{A7882A45-13E2-4760-9165-BC1F34944344}"/>
              </a:ext>
            </a:extLst>
          </p:cNvPr>
          <p:cNvSpPr>
            <a:spLocks noGrp="1"/>
          </p:cNvSpPr>
          <p:nvPr>
            <p:ph idx="1"/>
          </p:nvPr>
        </p:nvSpPr>
        <p:spPr/>
        <p:txBody>
          <a:bodyPr>
            <a:normAutofit/>
          </a:bodyPr>
          <a:lstStyle/>
          <a:p>
            <a:r>
              <a:rPr lang="en-US" sz="2800" dirty="0"/>
              <a:t>192.283 Cont.</a:t>
            </a:r>
          </a:p>
          <a:p>
            <a:r>
              <a:rPr lang="en-US" sz="2800" dirty="0"/>
              <a:t>Testing Thermoplastic Pipe</a:t>
            </a:r>
          </a:p>
          <a:p>
            <a:pPr lvl="1"/>
            <a:r>
              <a:rPr lang="en-US" sz="2600" dirty="0"/>
              <a:t>Sustained Pressure Test or the Minimum Hydrostatic Burst Test </a:t>
            </a:r>
          </a:p>
          <a:p>
            <a:r>
              <a:rPr lang="en-US" sz="2800" dirty="0"/>
              <a:t>Testing Electrofusion Fittings</a:t>
            </a:r>
          </a:p>
          <a:p>
            <a:pPr lvl="1"/>
            <a:r>
              <a:rPr lang="en-US" sz="2600" dirty="0"/>
              <a:t>Tensile Strength Test or the Joint Integrity Test</a:t>
            </a:r>
          </a:p>
          <a:p>
            <a:r>
              <a:rPr lang="en-US" sz="2800" dirty="0"/>
              <a:t>Testing Thermosetting Pipe</a:t>
            </a:r>
          </a:p>
          <a:p>
            <a:pPr lvl="1"/>
            <a:r>
              <a:rPr lang="en-US" sz="2600" dirty="0"/>
              <a:t>Minimum Hydrostatic Burst Pressure or Sustained Static Pressure Test</a:t>
            </a:r>
          </a:p>
        </p:txBody>
      </p:sp>
    </p:spTree>
    <p:extLst>
      <p:ext uri="{BB962C8B-B14F-4D97-AF65-F5344CB8AC3E}">
        <p14:creationId xmlns:p14="http://schemas.microsoft.com/office/powerpoint/2010/main" val="61444972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96D2D7-6208-4F8E-8F01-9DF964154FF6}"/>
              </a:ext>
            </a:extLst>
          </p:cNvPr>
          <p:cNvSpPr>
            <a:spLocks noGrp="1"/>
          </p:cNvSpPr>
          <p:nvPr>
            <p:ph type="title"/>
          </p:nvPr>
        </p:nvSpPr>
        <p:spPr/>
        <p:txBody>
          <a:bodyPr/>
          <a:lstStyle/>
          <a:p>
            <a:r>
              <a:rPr lang="en-US" dirty="0"/>
              <a:t>Qualifying Joining</a:t>
            </a:r>
            <a:br>
              <a:rPr lang="en-US" dirty="0"/>
            </a:br>
            <a:r>
              <a:rPr lang="en-US" dirty="0"/>
              <a:t>Procedures</a:t>
            </a:r>
          </a:p>
        </p:txBody>
      </p:sp>
      <p:sp>
        <p:nvSpPr>
          <p:cNvPr id="3" name="Content Placeholder 2">
            <a:extLst>
              <a:ext uri="{FF2B5EF4-FFF2-40B4-BE49-F238E27FC236}">
                <a16:creationId xmlns:a16="http://schemas.microsoft.com/office/drawing/2014/main" id="{A7882A45-13E2-4760-9165-BC1F34944344}"/>
              </a:ext>
            </a:extLst>
          </p:cNvPr>
          <p:cNvSpPr>
            <a:spLocks noGrp="1"/>
          </p:cNvSpPr>
          <p:nvPr>
            <p:ph idx="1"/>
          </p:nvPr>
        </p:nvSpPr>
        <p:spPr/>
        <p:txBody>
          <a:bodyPr>
            <a:normAutofit/>
          </a:bodyPr>
          <a:lstStyle/>
          <a:p>
            <a:r>
              <a:rPr lang="en-US" sz="2800" dirty="0"/>
              <a:t>192.283 Cont.</a:t>
            </a:r>
          </a:p>
          <a:p>
            <a:r>
              <a:rPr lang="en-US" sz="2800" dirty="0"/>
              <a:t>PHMSA is also repealing the obsolete  192.283(d), which allowed operators to install used pipe or fittings manufactured before July 1, 1980, if they are joined in accordance with procedures that the manufacturer certifies will produce a joint strong as the pipe.</a:t>
            </a:r>
          </a:p>
        </p:txBody>
      </p:sp>
    </p:spTree>
    <p:extLst>
      <p:ext uri="{BB962C8B-B14F-4D97-AF65-F5344CB8AC3E}">
        <p14:creationId xmlns:p14="http://schemas.microsoft.com/office/powerpoint/2010/main" val="413575952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D9DA69-75CA-449E-990B-90A17B4234AE}"/>
              </a:ext>
            </a:extLst>
          </p:cNvPr>
          <p:cNvSpPr>
            <a:spLocks noGrp="1"/>
          </p:cNvSpPr>
          <p:nvPr>
            <p:ph type="title"/>
          </p:nvPr>
        </p:nvSpPr>
        <p:spPr/>
        <p:txBody>
          <a:bodyPr/>
          <a:lstStyle/>
          <a:p>
            <a:r>
              <a:rPr lang="en-US" dirty="0"/>
              <a:t>Plastic Joiner</a:t>
            </a:r>
            <a:br>
              <a:rPr lang="en-US" dirty="0"/>
            </a:br>
            <a:r>
              <a:rPr lang="en-US" dirty="0"/>
              <a:t>Qualification</a:t>
            </a:r>
          </a:p>
        </p:txBody>
      </p:sp>
      <p:sp>
        <p:nvSpPr>
          <p:cNvPr id="3" name="Content Placeholder 2">
            <a:extLst>
              <a:ext uri="{FF2B5EF4-FFF2-40B4-BE49-F238E27FC236}">
                <a16:creationId xmlns:a16="http://schemas.microsoft.com/office/drawing/2014/main" id="{F997F7DB-5947-470C-9AD2-8790161E221B}"/>
              </a:ext>
            </a:extLst>
          </p:cNvPr>
          <p:cNvSpPr>
            <a:spLocks noGrp="1"/>
          </p:cNvSpPr>
          <p:nvPr>
            <p:ph idx="1"/>
          </p:nvPr>
        </p:nvSpPr>
        <p:spPr/>
        <p:txBody>
          <a:bodyPr>
            <a:normAutofit/>
          </a:bodyPr>
          <a:lstStyle/>
          <a:p>
            <a:r>
              <a:rPr lang="en-US" sz="3200" dirty="0"/>
              <a:t>192.285</a:t>
            </a:r>
          </a:p>
          <a:p>
            <a:r>
              <a:rPr lang="en-US" sz="3200" dirty="0"/>
              <a:t>Except for electrofusion, PE joints made during joiner qualification </a:t>
            </a:r>
            <a:r>
              <a:rPr lang="en-US" sz="3200" b="1" dirty="0"/>
              <a:t>must be visually inspected and tested in accordance with ASTM F2620-12</a:t>
            </a:r>
          </a:p>
        </p:txBody>
      </p:sp>
    </p:spTree>
    <p:extLst>
      <p:ext uri="{BB962C8B-B14F-4D97-AF65-F5344CB8AC3E}">
        <p14:creationId xmlns:p14="http://schemas.microsoft.com/office/powerpoint/2010/main" val="192625292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91CC00-ED4B-4C69-8191-34CEACB87C91}"/>
              </a:ext>
            </a:extLst>
          </p:cNvPr>
          <p:cNvSpPr>
            <a:spLocks noGrp="1"/>
          </p:cNvSpPr>
          <p:nvPr>
            <p:ph type="title"/>
          </p:nvPr>
        </p:nvSpPr>
        <p:spPr/>
        <p:txBody>
          <a:bodyPr/>
          <a:lstStyle/>
          <a:p>
            <a:r>
              <a:rPr lang="en-US" dirty="0"/>
              <a:t>Bends</a:t>
            </a:r>
          </a:p>
        </p:txBody>
      </p:sp>
      <p:sp>
        <p:nvSpPr>
          <p:cNvPr id="3" name="Content Placeholder 2">
            <a:extLst>
              <a:ext uri="{FF2B5EF4-FFF2-40B4-BE49-F238E27FC236}">
                <a16:creationId xmlns:a16="http://schemas.microsoft.com/office/drawing/2014/main" id="{6E036503-DAF1-47A3-ABE0-CFF9B3A8F87B}"/>
              </a:ext>
            </a:extLst>
          </p:cNvPr>
          <p:cNvSpPr>
            <a:spLocks noGrp="1"/>
          </p:cNvSpPr>
          <p:nvPr>
            <p:ph idx="1"/>
          </p:nvPr>
        </p:nvSpPr>
        <p:spPr/>
        <p:txBody>
          <a:bodyPr>
            <a:normAutofit/>
          </a:bodyPr>
          <a:lstStyle/>
          <a:p>
            <a:r>
              <a:rPr lang="en-US" sz="3200" dirty="0"/>
              <a:t>192.313</a:t>
            </a:r>
          </a:p>
          <a:p>
            <a:r>
              <a:rPr lang="en-US" sz="3200" dirty="0"/>
              <a:t>Section 192.313 details standards for bends and elbows in pipe, however, it did not previously address plastic pipe. This final rule adds a new paragraph (d) requiring that operators may </a:t>
            </a:r>
            <a:r>
              <a:rPr lang="en-US" sz="3200" b="1" dirty="0"/>
              <a:t>only make bends in plastic pipe with a bend radius greater than the minimum bend radius specified by the manufacturer</a:t>
            </a:r>
            <a:r>
              <a:rPr lang="en-US" sz="3200" dirty="0"/>
              <a:t>.</a:t>
            </a:r>
          </a:p>
        </p:txBody>
      </p:sp>
    </p:spTree>
    <p:extLst>
      <p:ext uri="{BB962C8B-B14F-4D97-AF65-F5344CB8AC3E}">
        <p14:creationId xmlns:p14="http://schemas.microsoft.com/office/powerpoint/2010/main" val="17355250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5243B0-6E96-4672-8125-93F51117CC87}"/>
              </a:ext>
            </a:extLst>
          </p:cNvPr>
          <p:cNvSpPr>
            <a:spLocks noGrp="1"/>
          </p:cNvSpPr>
          <p:nvPr>
            <p:ph type="title"/>
          </p:nvPr>
        </p:nvSpPr>
        <p:spPr/>
        <p:txBody>
          <a:bodyPr/>
          <a:lstStyle/>
          <a:p>
            <a:r>
              <a:rPr lang="en-US" dirty="0"/>
              <a:t>Plastic Pipe</a:t>
            </a:r>
            <a:br>
              <a:rPr lang="en-US" dirty="0"/>
            </a:br>
            <a:r>
              <a:rPr lang="en-US" dirty="0"/>
              <a:t>Final Rule</a:t>
            </a:r>
          </a:p>
        </p:txBody>
      </p:sp>
      <p:sp>
        <p:nvSpPr>
          <p:cNvPr id="3" name="Content Placeholder 2">
            <a:extLst>
              <a:ext uri="{FF2B5EF4-FFF2-40B4-BE49-F238E27FC236}">
                <a16:creationId xmlns:a16="http://schemas.microsoft.com/office/drawing/2014/main" id="{2440E7F2-B070-44DB-8E0C-DB4F3E875F9D}"/>
              </a:ext>
            </a:extLst>
          </p:cNvPr>
          <p:cNvSpPr>
            <a:spLocks noGrp="1"/>
          </p:cNvSpPr>
          <p:nvPr>
            <p:ph idx="1"/>
          </p:nvPr>
        </p:nvSpPr>
        <p:spPr/>
        <p:txBody>
          <a:bodyPr>
            <a:normAutofit/>
          </a:bodyPr>
          <a:lstStyle/>
          <a:p>
            <a:r>
              <a:rPr lang="en-US" sz="2400" dirty="0"/>
              <a:t>DEPARTMENT OF TRANSPORTATION</a:t>
            </a:r>
          </a:p>
          <a:p>
            <a:r>
              <a:rPr lang="en-US" sz="2400" dirty="0"/>
              <a:t>Pipeline and Hazardous Materials Safety Administration</a:t>
            </a:r>
          </a:p>
          <a:p>
            <a:r>
              <a:rPr lang="en-US" sz="2400" dirty="0"/>
              <a:t>49 CFR Part 192</a:t>
            </a:r>
          </a:p>
          <a:p>
            <a:r>
              <a:rPr lang="en-US" sz="2400" dirty="0"/>
              <a:t>[Docket No. PHMSA-2014-0098: </a:t>
            </a:r>
            <a:r>
              <a:rPr lang="en-US" sz="2400" dirty="0" err="1"/>
              <a:t>Amdt</a:t>
            </a:r>
            <a:r>
              <a:rPr lang="en-US" sz="2400" dirty="0"/>
              <a:t>. No. 192-124] RIN 2137-AE93</a:t>
            </a:r>
          </a:p>
          <a:p>
            <a:r>
              <a:rPr lang="en-US" sz="2400" dirty="0"/>
              <a:t>Pipeline Safety: Plastic Pipe Rule</a:t>
            </a:r>
          </a:p>
          <a:p>
            <a:endParaRPr lang="en-US" sz="2400" dirty="0"/>
          </a:p>
        </p:txBody>
      </p:sp>
    </p:spTree>
    <p:extLst>
      <p:ext uri="{BB962C8B-B14F-4D97-AF65-F5344CB8AC3E}">
        <p14:creationId xmlns:p14="http://schemas.microsoft.com/office/powerpoint/2010/main" val="42950633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16726D-AFD9-4787-AF50-4A8852C858C6}"/>
              </a:ext>
            </a:extLst>
          </p:cNvPr>
          <p:cNvSpPr>
            <a:spLocks noGrp="1"/>
          </p:cNvSpPr>
          <p:nvPr>
            <p:ph type="title"/>
          </p:nvPr>
        </p:nvSpPr>
        <p:spPr/>
        <p:txBody>
          <a:bodyPr/>
          <a:lstStyle/>
          <a:p>
            <a:r>
              <a:rPr lang="en-US" dirty="0"/>
              <a:t>Plastic </a:t>
            </a:r>
            <a:br>
              <a:rPr lang="en-US" dirty="0"/>
            </a:br>
            <a:r>
              <a:rPr lang="en-US" dirty="0"/>
              <a:t>Installations</a:t>
            </a:r>
          </a:p>
        </p:txBody>
      </p:sp>
      <p:sp>
        <p:nvSpPr>
          <p:cNvPr id="3" name="Content Placeholder 2">
            <a:extLst>
              <a:ext uri="{FF2B5EF4-FFF2-40B4-BE49-F238E27FC236}">
                <a16:creationId xmlns:a16="http://schemas.microsoft.com/office/drawing/2014/main" id="{F96B279B-F6CB-4723-8CA4-BBCDFBF36ED3}"/>
              </a:ext>
            </a:extLst>
          </p:cNvPr>
          <p:cNvSpPr>
            <a:spLocks noGrp="1"/>
          </p:cNvSpPr>
          <p:nvPr>
            <p:ph idx="1"/>
          </p:nvPr>
        </p:nvSpPr>
        <p:spPr/>
        <p:txBody>
          <a:bodyPr>
            <a:normAutofit/>
          </a:bodyPr>
          <a:lstStyle/>
          <a:p>
            <a:r>
              <a:rPr lang="en-US" sz="3200" dirty="0"/>
              <a:t>192.321</a:t>
            </a:r>
          </a:p>
          <a:p>
            <a:r>
              <a:rPr lang="en-US" sz="3200" dirty="0"/>
              <a:t>Clarifications on protection of pipe on both entry and the exit of insertions</a:t>
            </a:r>
          </a:p>
          <a:p>
            <a:r>
              <a:rPr lang="en-US" sz="3200" dirty="0"/>
              <a:t>References to 192.123 have been moved to 192.121</a:t>
            </a:r>
          </a:p>
          <a:p>
            <a:r>
              <a:rPr lang="en-US" sz="3200" dirty="0"/>
              <a:t>Installations of risers at regulator stations must meet the design requirements of § 192.204.</a:t>
            </a:r>
          </a:p>
        </p:txBody>
      </p:sp>
    </p:spTree>
    <p:extLst>
      <p:ext uri="{BB962C8B-B14F-4D97-AF65-F5344CB8AC3E}">
        <p14:creationId xmlns:p14="http://schemas.microsoft.com/office/powerpoint/2010/main" val="241276080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CBB9FE-9DC8-4D44-A13A-AB342FB5F266}"/>
              </a:ext>
            </a:extLst>
          </p:cNvPr>
          <p:cNvSpPr>
            <a:spLocks noGrp="1"/>
          </p:cNvSpPr>
          <p:nvPr>
            <p:ph type="title"/>
          </p:nvPr>
        </p:nvSpPr>
        <p:spPr/>
        <p:txBody>
          <a:bodyPr/>
          <a:lstStyle/>
          <a:p>
            <a:r>
              <a:rPr lang="en-US" dirty="0"/>
              <a:t>Trenchless</a:t>
            </a:r>
            <a:br>
              <a:rPr lang="en-US" dirty="0"/>
            </a:br>
            <a:r>
              <a:rPr lang="en-US" dirty="0"/>
              <a:t>Excavation</a:t>
            </a:r>
          </a:p>
        </p:txBody>
      </p:sp>
      <p:sp>
        <p:nvSpPr>
          <p:cNvPr id="3" name="Content Placeholder 2">
            <a:extLst>
              <a:ext uri="{FF2B5EF4-FFF2-40B4-BE49-F238E27FC236}">
                <a16:creationId xmlns:a16="http://schemas.microsoft.com/office/drawing/2014/main" id="{53EDF5A7-CBF3-4BAA-94A5-E3D93EB47AFF}"/>
              </a:ext>
            </a:extLst>
          </p:cNvPr>
          <p:cNvSpPr>
            <a:spLocks noGrp="1"/>
          </p:cNvSpPr>
          <p:nvPr>
            <p:ph idx="1"/>
          </p:nvPr>
        </p:nvSpPr>
        <p:spPr/>
        <p:txBody>
          <a:bodyPr>
            <a:normAutofit/>
          </a:bodyPr>
          <a:lstStyle/>
          <a:p>
            <a:r>
              <a:rPr lang="en-US" sz="2400" dirty="0"/>
              <a:t>New</a:t>
            </a:r>
          </a:p>
          <a:p>
            <a:r>
              <a:rPr lang="en-US" sz="2400" dirty="0"/>
              <a:t> 192.329 Installation of plastic pipelines by trenchless excavation.</a:t>
            </a:r>
          </a:p>
          <a:p>
            <a:r>
              <a:rPr lang="en-US" sz="2400" dirty="0"/>
              <a:t>Plastic pipelines installed by trenchless excavation must comply with the following:</a:t>
            </a:r>
          </a:p>
          <a:p>
            <a:pPr lvl="1"/>
            <a:r>
              <a:rPr lang="en-US" sz="2000" dirty="0"/>
              <a:t>(a) Each operator must take practicable steps to provide sufficient clearance for installation and maintenance activities from other underground utilities and/or structures at the time of installation.</a:t>
            </a:r>
          </a:p>
          <a:p>
            <a:pPr lvl="1"/>
            <a:r>
              <a:rPr lang="en-US" sz="2000" dirty="0"/>
              <a:t>(b) For each pipeline section, plastic pipe and components that are pulled through the ground must use a </a:t>
            </a:r>
            <a:r>
              <a:rPr lang="en-US" sz="2000" b="1" dirty="0"/>
              <a:t>weak link</a:t>
            </a:r>
            <a:r>
              <a:rPr lang="en-US" sz="2000" dirty="0"/>
              <a:t>, as defined by 192.3, to ensure the pipeline will not be damaged by any excessive forces during the pulling process.</a:t>
            </a:r>
          </a:p>
        </p:txBody>
      </p:sp>
    </p:spTree>
    <p:extLst>
      <p:ext uri="{BB962C8B-B14F-4D97-AF65-F5344CB8AC3E}">
        <p14:creationId xmlns:p14="http://schemas.microsoft.com/office/powerpoint/2010/main" val="387177101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A40797-6A98-4652-AE53-A4404F86CE55}"/>
              </a:ext>
            </a:extLst>
          </p:cNvPr>
          <p:cNvSpPr>
            <a:spLocks noGrp="1"/>
          </p:cNvSpPr>
          <p:nvPr>
            <p:ph type="title"/>
          </p:nvPr>
        </p:nvSpPr>
        <p:spPr/>
        <p:txBody>
          <a:bodyPr/>
          <a:lstStyle/>
          <a:p>
            <a:r>
              <a:rPr lang="en-US" dirty="0"/>
              <a:t>Pipe Connections</a:t>
            </a:r>
          </a:p>
        </p:txBody>
      </p:sp>
      <p:sp>
        <p:nvSpPr>
          <p:cNvPr id="3" name="Content Placeholder 2">
            <a:extLst>
              <a:ext uri="{FF2B5EF4-FFF2-40B4-BE49-F238E27FC236}">
                <a16:creationId xmlns:a16="http://schemas.microsoft.com/office/drawing/2014/main" id="{CC644F36-308D-4828-8CBA-E016D7E29D46}"/>
              </a:ext>
            </a:extLst>
          </p:cNvPr>
          <p:cNvSpPr>
            <a:spLocks noGrp="1"/>
          </p:cNvSpPr>
          <p:nvPr>
            <p:ph idx="1"/>
          </p:nvPr>
        </p:nvSpPr>
        <p:spPr/>
        <p:txBody>
          <a:bodyPr>
            <a:normAutofit/>
          </a:bodyPr>
          <a:lstStyle/>
          <a:p>
            <a:r>
              <a:rPr lang="en-US" sz="2400" dirty="0"/>
              <a:t>192.367</a:t>
            </a:r>
          </a:p>
          <a:p>
            <a:r>
              <a:rPr lang="en-US" sz="2400" dirty="0"/>
              <a:t>Similar to the new requirements for other fittings, paragraph (b) is amended to require that operators must use </a:t>
            </a:r>
            <a:r>
              <a:rPr lang="en-US" sz="2400" b="1" dirty="0"/>
              <a:t>Category 1 </a:t>
            </a:r>
            <a:r>
              <a:rPr lang="en-US" sz="2400" dirty="0"/>
              <a:t>compression-type fittings.</a:t>
            </a:r>
          </a:p>
          <a:p>
            <a:r>
              <a:rPr lang="en-US" sz="2400" i="1" dirty="0"/>
              <a:t>192.367 (b)(3) If used on pipelines comprised of plastic, be a Category 1 connection as defined by a listed specification for the applicable material, providing a seal plus resistance to a force on the pipe joint equal to or greater than that which will cause no less than 25% elongation of pipe, or the pipe fails outside the joint area if tested in accordance with the applicable standard.</a:t>
            </a:r>
          </a:p>
          <a:p>
            <a:endParaRPr lang="en-US" sz="2400" dirty="0"/>
          </a:p>
        </p:txBody>
      </p:sp>
    </p:spTree>
    <p:extLst>
      <p:ext uri="{BB962C8B-B14F-4D97-AF65-F5344CB8AC3E}">
        <p14:creationId xmlns:p14="http://schemas.microsoft.com/office/powerpoint/2010/main" val="200016969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AE0AD8-DF74-4FE2-8FEA-C08ABD149176}"/>
              </a:ext>
            </a:extLst>
          </p:cNvPr>
          <p:cNvSpPr>
            <a:spLocks noGrp="1"/>
          </p:cNvSpPr>
          <p:nvPr>
            <p:ph type="title"/>
          </p:nvPr>
        </p:nvSpPr>
        <p:spPr/>
        <p:txBody>
          <a:bodyPr/>
          <a:lstStyle/>
          <a:p>
            <a:r>
              <a:rPr lang="en-US" dirty="0"/>
              <a:t>Trenchless Service Lines</a:t>
            </a:r>
          </a:p>
        </p:txBody>
      </p:sp>
      <p:sp>
        <p:nvSpPr>
          <p:cNvPr id="3" name="Content Placeholder 2">
            <a:extLst>
              <a:ext uri="{FF2B5EF4-FFF2-40B4-BE49-F238E27FC236}">
                <a16:creationId xmlns:a16="http://schemas.microsoft.com/office/drawing/2014/main" id="{9FA05BA5-C3A3-4998-8644-16661565F426}"/>
              </a:ext>
            </a:extLst>
          </p:cNvPr>
          <p:cNvSpPr>
            <a:spLocks noGrp="1"/>
          </p:cNvSpPr>
          <p:nvPr>
            <p:ph idx="1"/>
          </p:nvPr>
        </p:nvSpPr>
        <p:spPr/>
        <p:txBody>
          <a:bodyPr>
            <a:normAutofit/>
          </a:bodyPr>
          <a:lstStyle/>
          <a:p>
            <a:r>
              <a:rPr lang="en-US" sz="2400" b="1" dirty="0">
                <a:solidFill>
                  <a:srgbClr val="FF0000"/>
                </a:solidFill>
              </a:rPr>
              <a:t>New</a:t>
            </a:r>
            <a:endParaRPr lang="en-US" sz="2400" dirty="0"/>
          </a:p>
          <a:p>
            <a:r>
              <a:rPr lang="en-US" sz="2400" dirty="0"/>
              <a:t> 192.376 Installation of plastic service lines by trenchless excavation.</a:t>
            </a:r>
          </a:p>
          <a:p>
            <a:r>
              <a:rPr lang="en-US" sz="2400" dirty="0"/>
              <a:t>Plastic service lines installed by trenchless excavation must comply with the following:</a:t>
            </a:r>
          </a:p>
          <a:p>
            <a:pPr lvl="1"/>
            <a:r>
              <a:rPr lang="en-US" sz="2000" dirty="0"/>
              <a:t>(a) Each operator shall take practicable steps to provide sufficient clearance for installation and maintenance activities from other underground utilities and structures at the time of installation.</a:t>
            </a:r>
          </a:p>
          <a:p>
            <a:pPr lvl="1"/>
            <a:r>
              <a:rPr lang="en-US" sz="2000" dirty="0"/>
              <a:t>(b) For each pipeline section, plastic pipe and components that are pulled through the ground must use a </a:t>
            </a:r>
            <a:r>
              <a:rPr lang="en-US" sz="2000" b="1" dirty="0"/>
              <a:t>weak link</a:t>
            </a:r>
            <a:r>
              <a:rPr lang="en-US" sz="2000" dirty="0"/>
              <a:t>, as defined by 192.3, to ensure the pipeline will not be damaged by any excessive forces during the pulling process.</a:t>
            </a:r>
          </a:p>
          <a:p>
            <a:endParaRPr lang="en-US" sz="2400" dirty="0"/>
          </a:p>
        </p:txBody>
      </p:sp>
    </p:spTree>
    <p:extLst>
      <p:ext uri="{BB962C8B-B14F-4D97-AF65-F5344CB8AC3E}">
        <p14:creationId xmlns:p14="http://schemas.microsoft.com/office/powerpoint/2010/main" val="292138600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A12459-B179-4323-A9F7-048752B4CC41}"/>
              </a:ext>
            </a:extLst>
          </p:cNvPr>
          <p:cNvSpPr>
            <a:spLocks noGrp="1"/>
          </p:cNvSpPr>
          <p:nvPr>
            <p:ph type="title"/>
          </p:nvPr>
        </p:nvSpPr>
        <p:spPr/>
        <p:txBody>
          <a:bodyPr/>
          <a:lstStyle/>
          <a:p>
            <a:r>
              <a:rPr lang="en-US" dirty="0"/>
              <a:t>Corrosion</a:t>
            </a:r>
          </a:p>
        </p:txBody>
      </p:sp>
      <p:sp>
        <p:nvSpPr>
          <p:cNvPr id="3" name="Content Placeholder 2">
            <a:extLst>
              <a:ext uri="{FF2B5EF4-FFF2-40B4-BE49-F238E27FC236}">
                <a16:creationId xmlns:a16="http://schemas.microsoft.com/office/drawing/2014/main" id="{1DE1CA93-FE0E-45C5-A0A7-EBE4BAB9DE62}"/>
              </a:ext>
            </a:extLst>
          </p:cNvPr>
          <p:cNvSpPr>
            <a:spLocks noGrp="1"/>
          </p:cNvSpPr>
          <p:nvPr>
            <p:ph idx="1"/>
          </p:nvPr>
        </p:nvSpPr>
        <p:spPr/>
        <p:txBody>
          <a:bodyPr>
            <a:normAutofit/>
          </a:bodyPr>
          <a:lstStyle/>
          <a:p>
            <a:r>
              <a:rPr lang="en-US" sz="2800" dirty="0"/>
              <a:t>192.455</a:t>
            </a:r>
          </a:p>
          <a:p>
            <a:r>
              <a:rPr lang="en-US" sz="2800" dirty="0"/>
              <a:t>Electrically isolated metal alloy fittings installed after January 22, 2019, that do not meet the requirements of paragraph (f) </a:t>
            </a:r>
            <a:r>
              <a:rPr lang="en-US" sz="2800" b="1" dirty="0"/>
              <a:t>must be </a:t>
            </a:r>
            <a:r>
              <a:rPr lang="en-US" sz="2800" b="1" dirty="0" err="1"/>
              <a:t>cathodically</a:t>
            </a:r>
            <a:r>
              <a:rPr lang="en-US" sz="2800" b="1" dirty="0"/>
              <a:t> protected</a:t>
            </a:r>
            <a:r>
              <a:rPr lang="en-US" sz="2800" dirty="0"/>
              <a:t>, and must be maintained in accordance with the operator's integrity management plan.</a:t>
            </a:r>
          </a:p>
          <a:p>
            <a:endParaRPr lang="en-US" sz="2800" dirty="0"/>
          </a:p>
        </p:txBody>
      </p:sp>
    </p:spTree>
    <p:extLst>
      <p:ext uri="{BB962C8B-B14F-4D97-AF65-F5344CB8AC3E}">
        <p14:creationId xmlns:p14="http://schemas.microsoft.com/office/powerpoint/2010/main" val="125785642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040AB0-A0D6-4CFB-98DF-338BCB516123}"/>
              </a:ext>
            </a:extLst>
          </p:cNvPr>
          <p:cNvSpPr>
            <a:spLocks noGrp="1"/>
          </p:cNvSpPr>
          <p:nvPr>
            <p:ph type="title"/>
          </p:nvPr>
        </p:nvSpPr>
        <p:spPr/>
        <p:txBody>
          <a:bodyPr/>
          <a:lstStyle/>
          <a:p>
            <a:r>
              <a:rPr lang="en-US" dirty="0"/>
              <a:t>Testing</a:t>
            </a:r>
          </a:p>
        </p:txBody>
      </p:sp>
      <p:sp>
        <p:nvSpPr>
          <p:cNvPr id="3" name="Content Placeholder 2">
            <a:extLst>
              <a:ext uri="{FF2B5EF4-FFF2-40B4-BE49-F238E27FC236}">
                <a16:creationId xmlns:a16="http://schemas.microsoft.com/office/drawing/2014/main" id="{96A3ABE7-CA14-4470-8B61-A0358B16903B}"/>
              </a:ext>
            </a:extLst>
          </p:cNvPr>
          <p:cNvSpPr>
            <a:spLocks noGrp="1"/>
          </p:cNvSpPr>
          <p:nvPr>
            <p:ph idx="1"/>
          </p:nvPr>
        </p:nvSpPr>
        <p:spPr/>
        <p:txBody>
          <a:bodyPr>
            <a:normAutofit/>
          </a:bodyPr>
          <a:lstStyle/>
          <a:p>
            <a:r>
              <a:rPr lang="en-US" sz="2800" dirty="0"/>
              <a:t>Section 192.513 details the minimum initial testing requirements for plastic pipelines. The final rule amends paragraph (c) to reduce the maximum limit for testing pressure from 3 times the pressure determined under 192.121 to 2.5 times the maximum pressure to avoid overstressing the line during testing.</a:t>
            </a:r>
          </a:p>
          <a:p>
            <a:endParaRPr lang="en-US" sz="2800" dirty="0"/>
          </a:p>
        </p:txBody>
      </p:sp>
    </p:spTree>
    <p:extLst>
      <p:ext uri="{BB962C8B-B14F-4D97-AF65-F5344CB8AC3E}">
        <p14:creationId xmlns:p14="http://schemas.microsoft.com/office/powerpoint/2010/main" val="193475905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CD6F89-B093-43CB-B06F-1CC77821759F}"/>
              </a:ext>
            </a:extLst>
          </p:cNvPr>
          <p:cNvSpPr>
            <a:spLocks noGrp="1"/>
          </p:cNvSpPr>
          <p:nvPr>
            <p:ph type="title"/>
          </p:nvPr>
        </p:nvSpPr>
        <p:spPr/>
        <p:txBody>
          <a:bodyPr/>
          <a:lstStyle/>
          <a:p>
            <a:r>
              <a:rPr lang="en-US" dirty="0"/>
              <a:t>Repair Clamps</a:t>
            </a:r>
          </a:p>
        </p:txBody>
      </p:sp>
      <p:sp>
        <p:nvSpPr>
          <p:cNvPr id="3" name="Content Placeholder 2">
            <a:extLst>
              <a:ext uri="{FF2B5EF4-FFF2-40B4-BE49-F238E27FC236}">
                <a16:creationId xmlns:a16="http://schemas.microsoft.com/office/drawing/2014/main" id="{53095086-6122-4B29-9733-2A3C70AD4C06}"/>
              </a:ext>
            </a:extLst>
          </p:cNvPr>
          <p:cNvSpPr>
            <a:spLocks noGrp="1"/>
          </p:cNvSpPr>
          <p:nvPr>
            <p:ph sz="half" idx="1"/>
          </p:nvPr>
        </p:nvSpPr>
        <p:spPr/>
        <p:txBody>
          <a:bodyPr>
            <a:normAutofit/>
          </a:bodyPr>
          <a:lstStyle/>
          <a:p>
            <a:r>
              <a:rPr lang="en-US" sz="2800" dirty="0"/>
              <a:t>192.720 Distribution systems: Leak repair.</a:t>
            </a:r>
          </a:p>
          <a:p>
            <a:r>
              <a:rPr lang="en-US" sz="2800" dirty="0"/>
              <a:t>Mechanical leak repair clamps installed after January 22, 2019 </a:t>
            </a:r>
            <a:r>
              <a:rPr lang="en-US" sz="2800" b="1" dirty="0"/>
              <a:t>may not be used </a:t>
            </a:r>
            <a:r>
              <a:rPr lang="en-US" sz="2800" dirty="0"/>
              <a:t>as a permanent repair method for plastic pipe.</a:t>
            </a:r>
          </a:p>
        </p:txBody>
      </p:sp>
      <p:pic>
        <p:nvPicPr>
          <p:cNvPr id="6" name="Content Placeholder 5">
            <a:extLst>
              <a:ext uri="{FF2B5EF4-FFF2-40B4-BE49-F238E27FC236}">
                <a16:creationId xmlns:a16="http://schemas.microsoft.com/office/drawing/2014/main" id="{04DEBBA9-4531-4A41-A199-25EB91A5703C}"/>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818438" y="1691482"/>
            <a:ext cx="3475037" cy="3475037"/>
          </a:xfrm>
        </p:spPr>
      </p:pic>
    </p:spTree>
    <p:extLst>
      <p:ext uri="{BB962C8B-B14F-4D97-AF65-F5344CB8AC3E}">
        <p14:creationId xmlns:p14="http://schemas.microsoft.com/office/powerpoint/2010/main" val="245417692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70993D-5ED5-4607-B1DF-6B311E8BCA27}"/>
              </a:ext>
            </a:extLst>
          </p:cNvPr>
          <p:cNvSpPr>
            <a:spLocks noGrp="1"/>
          </p:cNvSpPr>
          <p:nvPr>
            <p:ph type="title"/>
          </p:nvPr>
        </p:nvSpPr>
        <p:spPr/>
        <p:txBody>
          <a:bodyPr/>
          <a:lstStyle/>
          <a:p>
            <a:r>
              <a:rPr lang="en-US" dirty="0"/>
              <a:t>Calibration and Maintenance of Equipment</a:t>
            </a:r>
          </a:p>
        </p:txBody>
      </p:sp>
      <p:sp>
        <p:nvSpPr>
          <p:cNvPr id="5" name="Content Placeholder 4">
            <a:extLst>
              <a:ext uri="{FF2B5EF4-FFF2-40B4-BE49-F238E27FC236}">
                <a16:creationId xmlns:a16="http://schemas.microsoft.com/office/drawing/2014/main" id="{C20ADC05-6F5F-4606-8FF5-A051DDDA8F43}"/>
              </a:ext>
            </a:extLst>
          </p:cNvPr>
          <p:cNvSpPr>
            <a:spLocks noGrp="1"/>
          </p:cNvSpPr>
          <p:nvPr>
            <p:ph idx="1"/>
          </p:nvPr>
        </p:nvSpPr>
        <p:spPr/>
        <p:txBody>
          <a:bodyPr>
            <a:normAutofit/>
          </a:bodyPr>
          <a:lstStyle/>
          <a:p>
            <a:r>
              <a:rPr lang="en-US" sz="2800" b="1" dirty="0">
                <a:solidFill>
                  <a:srgbClr val="FF0000"/>
                </a:solidFill>
              </a:rPr>
              <a:t>New</a:t>
            </a:r>
            <a:endParaRPr lang="en-US" sz="2800" dirty="0"/>
          </a:p>
          <a:p>
            <a:r>
              <a:rPr lang="en-US" sz="2800" dirty="0"/>
              <a:t>192.756 Joining plastic pipe by heat fusion; equipment maintenance and calibration.</a:t>
            </a:r>
          </a:p>
          <a:p>
            <a:r>
              <a:rPr lang="en-US" sz="2800" dirty="0"/>
              <a:t>Each operator must maintain equipment used in joining plastic pipe in accordance with the manufacturer's recommended practices or with written procedures that have been proven by test and experience to produce acceptable joints.</a:t>
            </a:r>
          </a:p>
          <a:p>
            <a:endParaRPr lang="en-US" sz="2800" dirty="0"/>
          </a:p>
        </p:txBody>
      </p:sp>
      <p:sp>
        <p:nvSpPr>
          <p:cNvPr id="6" name="Text Placeholder 5">
            <a:extLst>
              <a:ext uri="{FF2B5EF4-FFF2-40B4-BE49-F238E27FC236}">
                <a16:creationId xmlns:a16="http://schemas.microsoft.com/office/drawing/2014/main" id="{3EA9A139-D5C3-4001-95C3-12DD31CB4216}"/>
              </a:ext>
            </a:extLst>
          </p:cNvPr>
          <p:cNvSpPr>
            <a:spLocks noGrp="1"/>
          </p:cNvSpPr>
          <p:nvPr>
            <p:ph type="body" sz="half" idx="2"/>
          </p:nvPr>
        </p:nvSpPr>
        <p:spPr/>
        <p:txBody>
          <a:bodyPr/>
          <a:lstStyle/>
          <a:p>
            <a:endParaRPr lang="en-US"/>
          </a:p>
        </p:txBody>
      </p:sp>
    </p:spTree>
    <p:extLst>
      <p:ext uri="{BB962C8B-B14F-4D97-AF65-F5344CB8AC3E}">
        <p14:creationId xmlns:p14="http://schemas.microsoft.com/office/powerpoint/2010/main" val="310560095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FF354EE-EC7F-4807-AD74-54ACEDB09AAA}"/>
              </a:ext>
            </a:extLst>
          </p:cNvPr>
          <p:cNvSpPr>
            <a:spLocks noGrp="1"/>
          </p:cNvSpPr>
          <p:nvPr>
            <p:ph type="ctrTitle"/>
          </p:nvPr>
        </p:nvSpPr>
        <p:spPr/>
        <p:txBody>
          <a:bodyPr>
            <a:normAutofit/>
          </a:bodyPr>
          <a:lstStyle/>
          <a:p>
            <a:r>
              <a:rPr lang="en-US" dirty="0"/>
              <a:t>Questions?</a:t>
            </a:r>
            <a:br>
              <a:rPr lang="en-US" dirty="0"/>
            </a:br>
            <a:br>
              <a:rPr lang="en-US" dirty="0"/>
            </a:br>
            <a:r>
              <a:rPr lang="en-US" dirty="0"/>
              <a:t>Thanks!</a:t>
            </a:r>
          </a:p>
        </p:txBody>
      </p:sp>
      <p:sp>
        <p:nvSpPr>
          <p:cNvPr id="6" name="Subtitle 5">
            <a:extLst>
              <a:ext uri="{FF2B5EF4-FFF2-40B4-BE49-F238E27FC236}">
                <a16:creationId xmlns:a16="http://schemas.microsoft.com/office/drawing/2014/main" id="{0B906D5D-B8FB-4E8A-BA9C-158A8BE59B0C}"/>
              </a:ext>
            </a:extLst>
          </p:cNvPr>
          <p:cNvSpPr>
            <a:spLocks noGrp="1"/>
          </p:cNvSpPr>
          <p:nvPr>
            <p:ph type="subTitle" idx="1"/>
          </p:nvPr>
        </p:nvSpPr>
        <p:spPr/>
        <p:txBody>
          <a:bodyPr/>
          <a:lstStyle/>
          <a:p>
            <a:r>
              <a:rPr lang="en-US" dirty="0"/>
              <a:t>Bryan.Kichler@dot.gov</a:t>
            </a:r>
          </a:p>
        </p:txBody>
      </p:sp>
    </p:spTree>
    <p:extLst>
      <p:ext uri="{BB962C8B-B14F-4D97-AF65-F5344CB8AC3E}">
        <p14:creationId xmlns:p14="http://schemas.microsoft.com/office/powerpoint/2010/main" val="30725855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24847C-0AA7-44BB-9225-52B08A99A6FE}"/>
              </a:ext>
            </a:extLst>
          </p:cNvPr>
          <p:cNvSpPr>
            <a:spLocks noGrp="1"/>
          </p:cNvSpPr>
          <p:nvPr>
            <p:ph type="title"/>
          </p:nvPr>
        </p:nvSpPr>
        <p:spPr/>
        <p:txBody>
          <a:bodyPr/>
          <a:lstStyle/>
          <a:p>
            <a:r>
              <a:rPr lang="en-US" dirty="0"/>
              <a:t>SUMMARY</a:t>
            </a:r>
          </a:p>
        </p:txBody>
      </p:sp>
      <p:sp>
        <p:nvSpPr>
          <p:cNvPr id="3" name="Content Placeholder 2">
            <a:extLst>
              <a:ext uri="{FF2B5EF4-FFF2-40B4-BE49-F238E27FC236}">
                <a16:creationId xmlns:a16="http://schemas.microsoft.com/office/drawing/2014/main" id="{999CFF67-4ACD-46F4-9234-0E700AADC477}"/>
              </a:ext>
            </a:extLst>
          </p:cNvPr>
          <p:cNvSpPr>
            <a:spLocks noGrp="1"/>
          </p:cNvSpPr>
          <p:nvPr>
            <p:ph idx="1"/>
          </p:nvPr>
        </p:nvSpPr>
        <p:spPr/>
        <p:txBody>
          <a:bodyPr>
            <a:normAutofit/>
          </a:bodyPr>
          <a:lstStyle/>
          <a:p>
            <a:r>
              <a:rPr lang="en-US" sz="2400" dirty="0"/>
              <a:t>PHMSA is amending the Federal Pipeline Safety Regulations that govern the use of plastic piping systems in the transportation of natural and other gas. These amendments are necessary to enhance pipeline safety, adopt innovative technologies and best practices, and respond to petitions from stakeholders. </a:t>
            </a:r>
          </a:p>
        </p:txBody>
      </p:sp>
    </p:spTree>
    <p:extLst>
      <p:ext uri="{BB962C8B-B14F-4D97-AF65-F5344CB8AC3E}">
        <p14:creationId xmlns:p14="http://schemas.microsoft.com/office/powerpoint/2010/main" val="27221000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C7D433B-E99A-41BD-A512-646EDB9DEF50}"/>
              </a:ext>
            </a:extLst>
          </p:cNvPr>
          <p:cNvSpPr>
            <a:spLocks noGrp="1"/>
          </p:cNvSpPr>
          <p:nvPr>
            <p:ph type="title"/>
          </p:nvPr>
        </p:nvSpPr>
        <p:spPr/>
        <p:txBody>
          <a:bodyPr/>
          <a:lstStyle/>
          <a:p>
            <a:r>
              <a:rPr lang="en-US" dirty="0"/>
              <a:t>SUMMARY</a:t>
            </a:r>
          </a:p>
        </p:txBody>
      </p:sp>
      <p:sp>
        <p:nvSpPr>
          <p:cNvPr id="5" name="Content Placeholder 4">
            <a:extLst>
              <a:ext uri="{FF2B5EF4-FFF2-40B4-BE49-F238E27FC236}">
                <a16:creationId xmlns:a16="http://schemas.microsoft.com/office/drawing/2014/main" id="{8C4E21F6-4A0C-4B27-8E7A-F58571C4E92A}"/>
              </a:ext>
            </a:extLst>
          </p:cNvPr>
          <p:cNvSpPr>
            <a:spLocks noGrp="1"/>
          </p:cNvSpPr>
          <p:nvPr>
            <p:ph sz="half" idx="1"/>
          </p:nvPr>
        </p:nvSpPr>
        <p:spPr/>
        <p:txBody>
          <a:bodyPr/>
          <a:lstStyle/>
          <a:p>
            <a:r>
              <a:rPr lang="en-US" sz="2400" dirty="0"/>
              <a:t>Higher pressures for PE and PA</a:t>
            </a:r>
          </a:p>
          <a:p>
            <a:r>
              <a:rPr lang="en-US" sz="2400" dirty="0"/>
              <a:t>Larger PA-11 pipe</a:t>
            </a:r>
          </a:p>
          <a:p>
            <a:r>
              <a:rPr lang="en-US" sz="2400" dirty="0"/>
              <a:t>Polyamide-12 pipe </a:t>
            </a:r>
          </a:p>
          <a:p>
            <a:r>
              <a:rPr lang="en-US" sz="2400" dirty="0"/>
              <a:t>More stringent standards for plastic fittings and joints</a:t>
            </a:r>
          </a:p>
          <a:p>
            <a:r>
              <a:rPr lang="en-US" sz="2400" dirty="0"/>
              <a:t>Updated testing requirements for joiners</a:t>
            </a:r>
          </a:p>
        </p:txBody>
      </p:sp>
      <p:sp>
        <p:nvSpPr>
          <p:cNvPr id="6" name="Content Placeholder 5">
            <a:extLst>
              <a:ext uri="{FF2B5EF4-FFF2-40B4-BE49-F238E27FC236}">
                <a16:creationId xmlns:a16="http://schemas.microsoft.com/office/drawing/2014/main" id="{0FC05495-2951-400E-B100-72D282741943}"/>
              </a:ext>
            </a:extLst>
          </p:cNvPr>
          <p:cNvSpPr>
            <a:spLocks noGrp="1"/>
          </p:cNvSpPr>
          <p:nvPr>
            <p:ph sz="half" idx="2"/>
          </p:nvPr>
        </p:nvSpPr>
        <p:spPr/>
        <p:txBody>
          <a:bodyPr>
            <a:normAutofit/>
          </a:bodyPr>
          <a:lstStyle/>
          <a:p>
            <a:r>
              <a:rPr lang="en-US" sz="2400" dirty="0"/>
              <a:t>New riser requirements</a:t>
            </a:r>
          </a:p>
          <a:p>
            <a:r>
              <a:rPr lang="en-US" sz="2400" dirty="0"/>
              <a:t>Category 1 mechanical fittings</a:t>
            </a:r>
          </a:p>
          <a:p>
            <a:r>
              <a:rPr lang="en-US" sz="2400" dirty="0"/>
              <a:t>Updated standards</a:t>
            </a:r>
          </a:p>
          <a:p>
            <a:r>
              <a:rPr lang="en-US" sz="2400" dirty="0"/>
              <a:t>New installation requirements</a:t>
            </a:r>
          </a:p>
          <a:p>
            <a:r>
              <a:rPr lang="en-US" sz="2400" dirty="0"/>
              <a:t>Equipment calibration requirements</a:t>
            </a:r>
          </a:p>
        </p:txBody>
      </p:sp>
    </p:spTree>
    <p:extLst>
      <p:ext uri="{BB962C8B-B14F-4D97-AF65-F5344CB8AC3E}">
        <p14:creationId xmlns:p14="http://schemas.microsoft.com/office/powerpoint/2010/main" val="1748102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2863B52-A699-4A53-A411-E1B6B01BEE88}"/>
              </a:ext>
            </a:extLst>
          </p:cNvPr>
          <p:cNvSpPr>
            <a:spLocks noGrp="1"/>
          </p:cNvSpPr>
          <p:nvPr>
            <p:ph type="title"/>
          </p:nvPr>
        </p:nvSpPr>
        <p:spPr/>
        <p:txBody>
          <a:bodyPr/>
          <a:lstStyle/>
          <a:p>
            <a:r>
              <a:rPr lang="en-US" dirty="0"/>
              <a:t>SUMMARY</a:t>
            </a:r>
          </a:p>
        </p:txBody>
      </p:sp>
      <p:sp>
        <p:nvSpPr>
          <p:cNvPr id="6" name="Content Placeholder 5">
            <a:extLst>
              <a:ext uri="{FF2B5EF4-FFF2-40B4-BE49-F238E27FC236}">
                <a16:creationId xmlns:a16="http://schemas.microsoft.com/office/drawing/2014/main" id="{B18CB6C1-7E6E-4CF6-8B3F-58ED5AAB6636}"/>
              </a:ext>
            </a:extLst>
          </p:cNvPr>
          <p:cNvSpPr>
            <a:spLocks noGrp="1"/>
          </p:cNvSpPr>
          <p:nvPr>
            <p:ph idx="1"/>
          </p:nvPr>
        </p:nvSpPr>
        <p:spPr/>
        <p:txBody>
          <a:bodyPr>
            <a:normAutofit/>
          </a:bodyPr>
          <a:lstStyle/>
          <a:p>
            <a:r>
              <a:rPr lang="en-US" sz="2800" dirty="0"/>
              <a:t>DATES: The effective date of these amendments is January 22, 2019. The incorporation by reference of certain publications listed in the rule is approved by the Director of the Federal Register as of January 22, 2019.  </a:t>
            </a:r>
          </a:p>
          <a:p>
            <a:r>
              <a:rPr lang="en-US" sz="2800" i="1" dirty="0"/>
              <a:t>AGA has petitioned for some changes to the rulemaking and extended implementation times</a:t>
            </a:r>
          </a:p>
        </p:txBody>
      </p:sp>
    </p:spTree>
    <p:extLst>
      <p:ext uri="{BB962C8B-B14F-4D97-AF65-F5344CB8AC3E}">
        <p14:creationId xmlns:p14="http://schemas.microsoft.com/office/powerpoint/2010/main" val="1159408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6B891B-436C-4401-84A6-02A77DD22D0E}"/>
              </a:ext>
            </a:extLst>
          </p:cNvPr>
          <p:cNvSpPr>
            <a:spLocks noGrp="1"/>
          </p:cNvSpPr>
          <p:nvPr>
            <p:ph type="title"/>
          </p:nvPr>
        </p:nvSpPr>
        <p:spPr/>
        <p:txBody>
          <a:bodyPr/>
          <a:lstStyle/>
          <a:p>
            <a:r>
              <a:rPr lang="en-US" dirty="0"/>
              <a:t>New </a:t>
            </a:r>
            <a:br>
              <a:rPr lang="en-US" dirty="0"/>
            </a:br>
            <a:r>
              <a:rPr lang="en-US" dirty="0"/>
              <a:t>Definition</a:t>
            </a:r>
          </a:p>
        </p:txBody>
      </p:sp>
      <p:sp>
        <p:nvSpPr>
          <p:cNvPr id="3" name="Content Placeholder 2">
            <a:extLst>
              <a:ext uri="{FF2B5EF4-FFF2-40B4-BE49-F238E27FC236}">
                <a16:creationId xmlns:a16="http://schemas.microsoft.com/office/drawing/2014/main" id="{CE6DB7E6-8337-4B60-8522-2E0A21D6E725}"/>
              </a:ext>
            </a:extLst>
          </p:cNvPr>
          <p:cNvSpPr>
            <a:spLocks noGrp="1"/>
          </p:cNvSpPr>
          <p:nvPr>
            <p:ph sz="half" idx="1"/>
          </p:nvPr>
        </p:nvSpPr>
        <p:spPr/>
        <p:txBody>
          <a:bodyPr>
            <a:normAutofit/>
          </a:bodyPr>
          <a:lstStyle/>
          <a:p>
            <a:r>
              <a:rPr lang="en-US" sz="2400" b="1" dirty="0">
                <a:solidFill>
                  <a:srgbClr val="FF0000"/>
                </a:solidFill>
              </a:rPr>
              <a:t>New</a:t>
            </a:r>
          </a:p>
          <a:p>
            <a:r>
              <a:rPr lang="en-US" sz="2400" b="1" dirty="0"/>
              <a:t>Weak link </a:t>
            </a:r>
            <a:r>
              <a:rPr lang="en-US" sz="2400" dirty="0"/>
              <a:t>means a device or method used when pulling polyethylene pipe, typically through methods such as horizontal directional drilling, to ensure that damage will not occur to the pipeline by exceeding the maximum tensile stresses allowed.</a:t>
            </a:r>
          </a:p>
        </p:txBody>
      </p:sp>
      <p:pic>
        <p:nvPicPr>
          <p:cNvPr id="6" name="Content Placeholder 5">
            <a:extLst>
              <a:ext uri="{FF2B5EF4-FFF2-40B4-BE49-F238E27FC236}">
                <a16:creationId xmlns:a16="http://schemas.microsoft.com/office/drawing/2014/main" id="{D4865D6A-F565-4E6F-A2FC-A616DA23B694}"/>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818438" y="1112309"/>
            <a:ext cx="3475037" cy="4633382"/>
          </a:xfrm>
        </p:spPr>
      </p:pic>
    </p:spTree>
    <p:extLst>
      <p:ext uri="{BB962C8B-B14F-4D97-AF65-F5344CB8AC3E}">
        <p14:creationId xmlns:p14="http://schemas.microsoft.com/office/powerpoint/2010/main" val="23902378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14BF40E-DF63-450D-A5B2-4F2D7835330E}"/>
              </a:ext>
            </a:extLst>
          </p:cNvPr>
          <p:cNvSpPr>
            <a:spLocks noGrp="1"/>
          </p:cNvSpPr>
          <p:nvPr>
            <p:ph type="title"/>
          </p:nvPr>
        </p:nvSpPr>
        <p:spPr/>
        <p:txBody>
          <a:bodyPr/>
          <a:lstStyle/>
          <a:p>
            <a:r>
              <a:rPr lang="en-US" dirty="0"/>
              <a:t>Standards</a:t>
            </a:r>
            <a:br>
              <a:rPr lang="en-US" dirty="0"/>
            </a:br>
            <a:r>
              <a:rPr lang="en-US" dirty="0"/>
              <a:t>Updates</a:t>
            </a:r>
          </a:p>
        </p:txBody>
      </p:sp>
      <p:sp>
        <p:nvSpPr>
          <p:cNvPr id="6" name="Content Placeholder 5">
            <a:extLst>
              <a:ext uri="{FF2B5EF4-FFF2-40B4-BE49-F238E27FC236}">
                <a16:creationId xmlns:a16="http://schemas.microsoft.com/office/drawing/2014/main" id="{849EC8C6-9AE0-4688-B190-74A32F901678}"/>
              </a:ext>
            </a:extLst>
          </p:cNvPr>
          <p:cNvSpPr>
            <a:spLocks noGrp="1"/>
          </p:cNvSpPr>
          <p:nvPr>
            <p:ph idx="1"/>
          </p:nvPr>
        </p:nvSpPr>
        <p:spPr/>
        <p:txBody>
          <a:bodyPr>
            <a:normAutofit/>
          </a:bodyPr>
          <a:lstStyle/>
          <a:p>
            <a:r>
              <a:rPr lang="en-US" sz="2800" dirty="0"/>
              <a:t>Standard updates across the board for plastic pipe</a:t>
            </a:r>
          </a:p>
          <a:p>
            <a:r>
              <a:rPr lang="en-US" sz="2800" dirty="0"/>
              <a:t>Standard updates for fittings</a:t>
            </a:r>
          </a:p>
          <a:p>
            <a:r>
              <a:rPr lang="en-US" sz="2800" dirty="0"/>
              <a:t>Additional standards for PA-11 and PA-12 (polyamide)</a:t>
            </a:r>
          </a:p>
          <a:p>
            <a:r>
              <a:rPr lang="en-US" sz="2800" dirty="0"/>
              <a:t>Standard for repair of PVC segments</a:t>
            </a:r>
          </a:p>
        </p:txBody>
      </p:sp>
    </p:spTree>
    <p:extLst>
      <p:ext uri="{BB962C8B-B14F-4D97-AF65-F5344CB8AC3E}">
        <p14:creationId xmlns:p14="http://schemas.microsoft.com/office/powerpoint/2010/main" val="37935485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406622-7EF6-4537-A4F2-D44FE123A6EB}"/>
              </a:ext>
            </a:extLst>
          </p:cNvPr>
          <p:cNvSpPr>
            <a:spLocks noGrp="1"/>
          </p:cNvSpPr>
          <p:nvPr>
            <p:ph type="title"/>
          </p:nvPr>
        </p:nvSpPr>
        <p:spPr/>
        <p:txBody>
          <a:bodyPr/>
          <a:lstStyle/>
          <a:p>
            <a:r>
              <a:rPr lang="en-US" dirty="0"/>
              <a:t>Gathering lines</a:t>
            </a:r>
          </a:p>
        </p:txBody>
      </p:sp>
      <p:pic>
        <p:nvPicPr>
          <p:cNvPr id="7" name="Content Placeholder 6">
            <a:extLst>
              <a:ext uri="{FF2B5EF4-FFF2-40B4-BE49-F238E27FC236}">
                <a16:creationId xmlns:a16="http://schemas.microsoft.com/office/drawing/2014/main" id="{EC90975F-1690-4B2A-801F-6ED43022B0B4}"/>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3881548" y="868363"/>
            <a:ext cx="3446241" cy="5121275"/>
          </a:xfrm>
        </p:spPr>
      </p:pic>
      <p:sp>
        <p:nvSpPr>
          <p:cNvPr id="5" name="Content Placeholder 4">
            <a:extLst>
              <a:ext uri="{FF2B5EF4-FFF2-40B4-BE49-F238E27FC236}">
                <a16:creationId xmlns:a16="http://schemas.microsoft.com/office/drawing/2014/main" id="{B6B8F9B1-ACAA-4EF2-8AA3-CB194B4DC1BE}"/>
              </a:ext>
            </a:extLst>
          </p:cNvPr>
          <p:cNvSpPr>
            <a:spLocks noGrp="1"/>
          </p:cNvSpPr>
          <p:nvPr>
            <p:ph sz="half" idx="2"/>
          </p:nvPr>
        </p:nvSpPr>
        <p:spPr/>
        <p:txBody>
          <a:bodyPr>
            <a:normAutofit/>
          </a:bodyPr>
          <a:lstStyle/>
          <a:p>
            <a:r>
              <a:rPr lang="en-US" sz="2800" b="1" dirty="0">
                <a:solidFill>
                  <a:srgbClr val="FF0000"/>
                </a:solidFill>
              </a:rPr>
              <a:t>New</a:t>
            </a:r>
          </a:p>
          <a:p>
            <a:r>
              <a:rPr lang="en-US" sz="2800" dirty="0"/>
              <a:t>Newly constructed type B gathering lines must now comply with the plastic pipe requirements found in Part 192</a:t>
            </a:r>
          </a:p>
        </p:txBody>
      </p:sp>
    </p:spTree>
    <p:extLst>
      <p:ext uri="{BB962C8B-B14F-4D97-AF65-F5344CB8AC3E}">
        <p14:creationId xmlns:p14="http://schemas.microsoft.com/office/powerpoint/2010/main" val="977573314"/>
      </p:ext>
    </p:extLst>
  </p:cSld>
  <p:clrMapOvr>
    <a:masterClrMapping/>
  </p:clrMapOvr>
</p:sld>
</file>

<file path=ppt/theme/theme1.xml><?xml version="1.0" encoding="utf-8"?>
<a:theme xmlns:a="http://schemas.openxmlformats.org/drawingml/2006/main" name="Frame">
  <a:themeElements>
    <a:clrScheme name="Frame">
      <a:dk1>
        <a:srgbClr val="000000"/>
      </a:dk1>
      <a:lt1>
        <a:srgbClr val="FFFFFF"/>
      </a:lt1>
      <a:dk2>
        <a:srgbClr val="545454"/>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docProps/app.xml><?xml version="1.0" encoding="utf-8"?>
<Properties xmlns="http://schemas.openxmlformats.org/officeDocument/2006/extended-properties" xmlns:vt="http://schemas.openxmlformats.org/officeDocument/2006/docPropsVTypes">
  <Template>TM03457475[[fn=Frame]]</Template>
  <TotalTime>107</TotalTime>
  <Words>1719</Words>
  <Application>Microsoft Office PowerPoint</Application>
  <PresentationFormat>Widescreen</PresentationFormat>
  <Paragraphs>150</Paragraphs>
  <Slides>38</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38</vt:i4>
      </vt:variant>
    </vt:vector>
  </HeadingPairs>
  <TitlesOfParts>
    <vt:vector size="41" baseType="lpstr">
      <vt:lpstr>Corbel</vt:lpstr>
      <vt:lpstr>Wingdings 2</vt:lpstr>
      <vt:lpstr>Frame</vt:lpstr>
      <vt:lpstr>Plastic Pipe Final Rule</vt:lpstr>
      <vt:lpstr>Contact Information</vt:lpstr>
      <vt:lpstr>Plastic Pipe Final Rule</vt:lpstr>
      <vt:lpstr>SUMMARY</vt:lpstr>
      <vt:lpstr>SUMMARY</vt:lpstr>
      <vt:lpstr>SUMMARY</vt:lpstr>
      <vt:lpstr>New  Definition</vt:lpstr>
      <vt:lpstr>Standards Updates</vt:lpstr>
      <vt:lpstr>Gathering lines</vt:lpstr>
      <vt:lpstr>Inspection</vt:lpstr>
      <vt:lpstr>Updated Pipe Marking</vt:lpstr>
      <vt:lpstr>Storage</vt:lpstr>
      <vt:lpstr>Design</vt:lpstr>
      <vt:lpstr>Removed</vt:lpstr>
      <vt:lpstr>Loading</vt:lpstr>
      <vt:lpstr>Valves</vt:lpstr>
      <vt:lpstr>Fittings</vt:lpstr>
      <vt:lpstr>Risers</vt:lpstr>
      <vt:lpstr>Risers</vt:lpstr>
      <vt:lpstr>Joining of PVC</vt:lpstr>
      <vt:lpstr>Joining of PE</vt:lpstr>
      <vt:lpstr>Socket Fusion</vt:lpstr>
      <vt:lpstr>Electrofusion</vt:lpstr>
      <vt:lpstr>Mechanical Fittings</vt:lpstr>
      <vt:lpstr>Qualifying Joining Procedures</vt:lpstr>
      <vt:lpstr>Qualifying Joining Procedures</vt:lpstr>
      <vt:lpstr>Qualifying Joining Procedures</vt:lpstr>
      <vt:lpstr>Plastic Joiner Qualification</vt:lpstr>
      <vt:lpstr>Bends</vt:lpstr>
      <vt:lpstr>Plastic  Installations</vt:lpstr>
      <vt:lpstr>Trenchless Excavation</vt:lpstr>
      <vt:lpstr>Pipe Connections</vt:lpstr>
      <vt:lpstr>Trenchless Service Lines</vt:lpstr>
      <vt:lpstr>Corrosion</vt:lpstr>
      <vt:lpstr>Testing</vt:lpstr>
      <vt:lpstr>Repair Clamps</vt:lpstr>
      <vt:lpstr>Calibration and Maintenance of Equipment</vt:lpstr>
      <vt:lpstr>Questions?  Thanks!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Plastic Pipe Final Rule</dc:title>
  <dc:creator>Kichler, Bryan (PHMSA)</dc:creator>
  <cp:lastModifiedBy>Kichler, Bryan (PHMSA)</cp:lastModifiedBy>
  <cp:revision>12</cp:revision>
  <dcterms:created xsi:type="dcterms:W3CDTF">2019-09-17T04:15:52Z</dcterms:created>
  <dcterms:modified xsi:type="dcterms:W3CDTF">2019-09-17T06:03:19Z</dcterms:modified>
</cp:coreProperties>
</file>