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ags/tag1.xml" ContentType="application/vnd.openxmlformats-officedocument.presentationml.tags+xml"/>
  <Override PartName="/ppt/notesSlides/notesSlide1.xml" ContentType="application/vnd.openxmlformats-officedocument.presentationml.notesSlide+xml"/>
  <Override PartName="/ppt/tags/tag2.xml" ContentType="application/vnd.openxmlformats-officedocument.presentationml.tags+xml"/>
  <Override PartName="/ppt/notesSlides/notesSlide2.xml" ContentType="application/vnd.openxmlformats-officedocument.presentationml.notesSlide+xml"/>
  <Override PartName="/ppt/tags/tag3.xml" ContentType="application/vnd.openxmlformats-officedocument.presentationml.tags+xml"/>
  <Override PartName="/ppt/notesSlides/notesSlide3.xml" ContentType="application/vnd.openxmlformats-officedocument.presentationml.notesSlide+xml"/>
  <Override PartName="/ppt/tags/tag4.xml" ContentType="application/vnd.openxmlformats-officedocument.presentationml.tags+xml"/>
  <Override PartName="/ppt/notesSlides/notesSlide4.xml" ContentType="application/vnd.openxmlformats-officedocument.presentationml.notesSlide+xml"/>
  <Override PartName="/ppt/tags/tag5.xml" ContentType="application/vnd.openxmlformats-officedocument.presentationml.tags+xml"/>
  <Override PartName="/ppt/notesSlides/notesSlide5.xml" ContentType="application/vnd.openxmlformats-officedocument.presentationml.notesSlide+xml"/>
  <Override PartName="/ppt/tags/tag6.xml" ContentType="application/vnd.openxmlformats-officedocument.presentationml.tags+xml"/>
  <Override PartName="/ppt/notesSlides/notesSlide6.xml" ContentType="application/vnd.openxmlformats-officedocument.presentationml.notesSlide+xml"/>
  <Override PartName="/ppt/tags/tag7.xml" ContentType="application/vnd.openxmlformats-officedocument.presentationml.tags+xml"/>
  <Override PartName="/ppt/notesSlides/notesSlide7.xml" ContentType="application/vnd.openxmlformats-officedocument.presentationml.notesSlide+xml"/>
  <Override PartName="/ppt/tags/tag8.xml" ContentType="application/vnd.openxmlformats-officedocument.presentationml.tags+xml"/>
  <Override PartName="/ppt/notesSlides/notesSlide8.xml" ContentType="application/vnd.openxmlformats-officedocument.presentationml.notesSlide+xml"/>
  <Override PartName="/ppt/tags/tag9.xml" ContentType="application/vnd.openxmlformats-officedocument.presentationml.tags+xml"/>
  <Override PartName="/ppt/notesSlides/notesSlide9.xml" ContentType="application/vnd.openxmlformats-officedocument.presentationml.notesSlide+xml"/>
  <Override PartName="/ppt/tags/tag10.xml" ContentType="application/vnd.openxmlformats-officedocument.presentationml.tags+xml"/>
  <Override PartName="/ppt/notesSlides/notesSlide10.xml" ContentType="application/vnd.openxmlformats-officedocument.presentationml.notesSlide+xml"/>
  <Override PartName="/ppt/tags/tag11.xml" ContentType="application/vnd.openxmlformats-officedocument.presentationml.tags+xml"/>
  <Override PartName="/ppt/notesSlides/notesSlide11.xml" ContentType="application/vnd.openxmlformats-officedocument.presentationml.notesSlide+xml"/>
  <Override PartName="/ppt/tags/tag12.xml" ContentType="application/vnd.openxmlformats-officedocument.presentationml.tags+xml"/>
  <Override PartName="/ppt/notesSlides/notesSlide12.xml" ContentType="application/vnd.openxmlformats-officedocument.presentationml.notesSlide+xml"/>
  <Override PartName="/ppt/tags/tag13.xml" ContentType="application/vnd.openxmlformats-officedocument.presentationml.tags+xml"/>
  <Override PartName="/ppt/notesSlides/notesSlide13.xml" ContentType="application/vnd.openxmlformats-officedocument.presentationml.notesSlide+xml"/>
  <Override PartName="/ppt/tags/tag14.xml" ContentType="application/vnd.openxmlformats-officedocument.presentationml.tags+xml"/>
  <Override PartName="/ppt/notesSlides/notesSlide14.xml" ContentType="application/vnd.openxmlformats-officedocument.presentationml.notesSlide+xml"/>
  <Override PartName="/ppt/tags/tag15.xml" ContentType="application/vnd.openxmlformats-officedocument.presentationml.tags+xml"/>
  <Override PartName="/ppt/notesSlides/notesSlide15.xml" ContentType="application/vnd.openxmlformats-officedocument.presentationml.notesSlide+xml"/>
  <Override PartName="/ppt/tags/tag16.xml" ContentType="application/vnd.openxmlformats-officedocument.presentationml.tags+xml"/>
  <Override PartName="/ppt/notesSlides/notesSlide16.xml" ContentType="application/vnd.openxmlformats-officedocument.presentationml.notesSlide+xml"/>
  <Override PartName="/ppt/tags/tag17.xml" ContentType="application/vnd.openxmlformats-officedocument.presentationml.tags+xml"/>
  <Override PartName="/ppt/notesSlides/notesSlide17.xml" ContentType="application/vnd.openxmlformats-officedocument.presentationml.notesSlide+xml"/>
  <Override PartName="/ppt/tags/tag18.xml" ContentType="application/vnd.openxmlformats-officedocument.presentationml.tags+xml"/>
  <Override PartName="/ppt/notesSlides/notesSlide18.xml" ContentType="application/vnd.openxmlformats-officedocument.presentationml.notesSlide+xml"/>
  <Override PartName="/ppt/tags/tag19.xml" ContentType="application/vnd.openxmlformats-officedocument.presentationml.tags+xml"/>
  <Override PartName="/ppt/notesSlides/notesSlide19.xml" ContentType="application/vnd.openxmlformats-officedocument.presentationml.notesSlide+xml"/>
  <Override PartName="/ppt/tags/tag20.xml" ContentType="application/vnd.openxmlformats-officedocument.presentationml.tags+xml"/>
  <Override PartName="/ppt/notesSlides/notesSlide20.xml" ContentType="application/vnd.openxmlformats-officedocument.presentationml.notesSlide+xml"/>
  <Override PartName="/ppt/tags/tag21.xml" ContentType="application/vnd.openxmlformats-officedocument.presentationml.tags+xml"/>
  <Override PartName="/ppt/notesSlides/notesSlide21.xml" ContentType="application/vnd.openxmlformats-officedocument.presentationml.notesSlide+xml"/>
  <Override PartName="/ppt/tags/tag22.xml" ContentType="application/vnd.openxmlformats-officedocument.presentationml.tags+xml"/>
  <Override PartName="/ppt/notesSlides/notesSlide22.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autoCompressPictures="0">
  <p:sldMasterIdLst>
    <p:sldMasterId id="2147483840" r:id="rId1"/>
  </p:sldMasterIdLst>
  <p:notesMasterIdLst>
    <p:notesMasterId r:id="rId31"/>
  </p:notesMasterIdLst>
  <p:sldIdLst>
    <p:sldId id="257" r:id="rId2"/>
    <p:sldId id="277" r:id="rId3"/>
    <p:sldId id="278" r:id="rId4"/>
    <p:sldId id="279" r:id="rId5"/>
    <p:sldId id="280" r:id="rId6"/>
    <p:sldId id="281" r:id="rId7"/>
    <p:sldId id="282" r:id="rId8"/>
    <p:sldId id="283" r:id="rId9"/>
    <p:sldId id="284" r:id="rId10"/>
    <p:sldId id="285" r:id="rId11"/>
    <p:sldId id="286" r:id="rId12"/>
    <p:sldId id="287" r:id="rId13"/>
    <p:sldId id="288" r:id="rId14"/>
    <p:sldId id="289" r:id="rId15"/>
    <p:sldId id="290" r:id="rId16"/>
    <p:sldId id="291" r:id="rId17"/>
    <p:sldId id="292" r:id="rId18"/>
    <p:sldId id="293" r:id="rId19"/>
    <p:sldId id="294" r:id="rId20"/>
    <p:sldId id="295" r:id="rId21"/>
    <p:sldId id="296" r:id="rId22"/>
    <p:sldId id="297" r:id="rId23"/>
    <p:sldId id="298" r:id="rId24"/>
    <p:sldId id="299" r:id="rId25"/>
    <p:sldId id="300" r:id="rId26"/>
    <p:sldId id="301" r:id="rId27"/>
    <p:sldId id="302" r:id="rId28"/>
    <p:sldId id="303" r:id="rId29"/>
    <p:sldId id="304" r:id="rId30"/>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987" autoAdjust="0"/>
    <p:restoredTop sz="94660"/>
  </p:normalViewPr>
  <p:slideViewPr>
    <p:cSldViewPr snapToGrid="0">
      <p:cViewPr varScale="1">
        <p:scale>
          <a:sx n="72" d="100"/>
          <a:sy n="72" d="100"/>
        </p:scale>
        <p:origin x="618" y="7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microsoft.com/office/2015/10/relationships/revisionInfo" Target="revisionInfo.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9B954AA-97B2-456E-9534-59A583165161}" type="datetimeFigureOut">
              <a:rPr lang="en-US" smtClean="0"/>
              <a:t>9/16/2019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19DDB2F-389C-4A01-8333-1E92954FDF40}" type="slidenum">
              <a:rPr lang="en-US" smtClean="0"/>
              <a:t>‹#›</a:t>
            </a:fld>
            <a:endParaRPr lang="en-US"/>
          </a:p>
        </p:txBody>
      </p:sp>
    </p:spTree>
    <p:extLst>
      <p:ext uri="{BB962C8B-B14F-4D97-AF65-F5344CB8AC3E}">
        <p14:creationId xmlns:p14="http://schemas.microsoft.com/office/powerpoint/2010/main" val="426298623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8130" name="Slide Image Placeholder 1"/>
          <p:cNvSpPr>
            <a:spLocks noGrp="1" noRot="1" noChangeAspect="1" noTextEdit="1"/>
          </p:cNvSpPr>
          <p:nvPr>
            <p:ph type="sldImg"/>
          </p:nvPr>
        </p:nvSpPr>
        <p:spPr bwMode="auto">
          <a:noFill/>
          <a:ln>
            <a:solidFill>
              <a:srgbClr val="000000"/>
            </a:solidFill>
            <a:miter lim="800000"/>
            <a:headEnd/>
            <a:tailEnd/>
          </a:ln>
        </p:spPr>
      </p:sp>
      <p:sp>
        <p:nvSpPr>
          <p:cNvPr id="4813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A new operator might have these questions.</a:t>
            </a:r>
          </a:p>
          <a:p>
            <a:pPr eaLnBrk="1" hangingPunct="1">
              <a:spcBef>
                <a:spcPct val="0"/>
              </a:spcBef>
            </a:pPr>
            <a:endParaRPr lang="en-US"/>
          </a:p>
          <a:p>
            <a:pPr eaLnBrk="1" hangingPunct="1">
              <a:spcBef>
                <a:spcPct val="0"/>
              </a:spcBef>
            </a:pPr>
            <a:r>
              <a:rPr lang="en-US"/>
              <a:t>Federal Inspectors are responsible for inspecting Interstate, and some Intrastate, pipeline facilities in the United States.</a:t>
            </a:r>
          </a:p>
          <a:p>
            <a:pPr eaLnBrk="1" hangingPunct="1">
              <a:spcBef>
                <a:spcPct val="0"/>
              </a:spcBef>
            </a:pPr>
            <a:r>
              <a:rPr lang="en-US"/>
              <a:t>State Inspectors are agents of the Federal Government who inspect Intrastate, and in some cases Interstate, pipeline facilities.</a:t>
            </a:r>
          </a:p>
        </p:txBody>
      </p:sp>
      <p:sp>
        <p:nvSpPr>
          <p:cNvPr id="5734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B7C688B-9AB6-4046-B215-7A31DFA1BB30}" type="slidenum">
              <a:rPr lang="en-US" smtClean="0"/>
              <a:pPr fontAlgn="base">
                <a:spcBef>
                  <a:spcPct val="0"/>
                </a:spcBef>
                <a:spcAft>
                  <a:spcPct val="0"/>
                </a:spcAft>
                <a:defRPr/>
              </a:pPr>
              <a:t>2</a:t>
            </a:fld>
            <a:endParaRPr lang="en-US" dirty="0"/>
          </a:p>
        </p:txBody>
      </p:sp>
    </p:spTree>
    <p:extLst>
      <p:ext uri="{BB962C8B-B14F-4D97-AF65-F5344CB8AC3E}">
        <p14:creationId xmlns:p14="http://schemas.microsoft.com/office/powerpoint/2010/main" val="412665605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9154" name="Slide Image Placeholder 1"/>
          <p:cNvSpPr>
            <a:spLocks noGrp="1" noRot="1" noChangeAspect="1" noTextEdit="1"/>
          </p:cNvSpPr>
          <p:nvPr>
            <p:ph type="sldImg"/>
          </p:nvPr>
        </p:nvSpPr>
        <p:spPr bwMode="auto">
          <a:noFill/>
          <a:ln>
            <a:solidFill>
              <a:srgbClr val="000000"/>
            </a:solidFill>
            <a:miter lim="800000"/>
            <a:headEnd/>
            <a:tailEnd/>
          </a:ln>
        </p:spPr>
      </p:sp>
      <p:sp>
        <p:nvSpPr>
          <p:cNvPr id="49155"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Note that these are the</a:t>
            </a:r>
            <a:r>
              <a:rPr lang="en-US" b="1"/>
              <a:t> </a:t>
            </a:r>
            <a:r>
              <a:rPr lang="en-US" b="1" u="sng"/>
              <a:t>MINIMUM</a:t>
            </a:r>
            <a:r>
              <a:rPr lang="en-US" b="1"/>
              <a:t> </a:t>
            </a:r>
            <a:r>
              <a:rPr lang="en-US"/>
              <a:t>federal safety standards applicable to natural gas systems.  An operator must meet the </a:t>
            </a:r>
            <a:r>
              <a:rPr lang="en-US" b="1"/>
              <a:t>minimum</a:t>
            </a:r>
            <a:r>
              <a:rPr lang="en-US"/>
              <a:t> requirements of the code listed under Part 192 to comply with the pipeline safety regulations.</a:t>
            </a:r>
          </a:p>
        </p:txBody>
      </p:sp>
      <p:sp>
        <p:nvSpPr>
          <p:cNvPr id="5734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E995B4AC-F596-4C3B-B351-8E2451FF0DA0}" type="slidenum">
              <a:rPr lang="en-US" smtClean="0"/>
              <a:pPr fontAlgn="base">
                <a:spcBef>
                  <a:spcPct val="0"/>
                </a:spcBef>
                <a:spcAft>
                  <a:spcPct val="0"/>
                </a:spcAft>
                <a:defRPr/>
              </a:pPr>
              <a:t>4</a:t>
            </a:fld>
            <a:endParaRPr lang="en-US" dirty="0"/>
          </a:p>
        </p:txBody>
      </p:sp>
    </p:spTree>
    <p:extLst>
      <p:ext uri="{BB962C8B-B14F-4D97-AF65-F5344CB8AC3E}">
        <p14:creationId xmlns:p14="http://schemas.microsoft.com/office/powerpoint/2010/main" val="345003561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Slide Image Placeholder 1"/>
          <p:cNvSpPr>
            <a:spLocks noGrp="1" noRot="1" noChangeAspect="1" noTextEdit="1"/>
          </p:cNvSpPr>
          <p:nvPr>
            <p:ph type="sldImg"/>
          </p:nvPr>
        </p:nvSpPr>
        <p:spPr bwMode="auto">
          <a:noFill/>
          <a:ln>
            <a:solidFill>
              <a:srgbClr val="000000"/>
            </a:solidFill>
            <a:miter lim="800000"/>
            <a:headEnd/>
            <a:tailEnd/>
          </a:ln>
        </p:spPr>
      </p:sp>
      <p:sp>
        <p:nvSpPr>
          <p:cNvPr id="5017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The pipeline safety regulations were created to provide minimum operation and maintenance safety standards for operators of natural gas systems.</a:t>
            </a:r>
          </a:p>
          <a:p>
            <a:pPr eaLnBrk="1" hangingPunct="1">
              <a:spcBef>
                <a:spcPct val="0"/>
              </a:spcBef>
            </a:pPr>
            <a:r>
              <a:rPr lang="en-US"/>
              <a:t>These minimum standards were put in place to protect the public, customers, and natural gas system employee’s.</a:t>
            </a:r>
          </a:p>
          <a:p>
            <a:pPr eaLnBrk="1" hangingPunct="1">
              <a:spcBef>
                <a:spcPct val="0"/>
              </a:spcBef>
            </a:pPr>
            <a:endParaRPr lang="en-US"/>
          </a:p>
          <a:p>
            <a:pPr eaLnBrk="1" hangingPunct="1">
              <a:spcBef>
                <a:spcPct val="0"/>
              </a:spcBef>
            </a:pPr>
            <a:r>
              <a:rPr lang="en-US" b="1"/>
              <a:t>Always remember our goal is to PROTECT PEOPLE FIRST!</a:t>
            </a:r>
          </a:p>
          <a:p>
            <a:pPr eaLnBrk="1" hangingPunct="1">
              <a:spcBef>
                <a:spcPct val="0"/>
              </a:spcBef>
            </a:pPr>
            <a:endParaRPr lang="en-US"/>
          </a:p>
        </p:txBody>
      </p:sp>
      <p:sp>
        <p:nvSpPr>
          <p:cNvPr id="58372"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F519262F-7E2B-405A-BE35-C3C5F6C77220}" type="slidenum">
              <a:rPr lang="en-US" smtClean="0"/>
              <a:pPr fontAlgn="base">
                <a:spcBef>
                  <a:spcPct val="0"/>
                </a:spcBef>
                <a:spcAft>
                  <a:spcPct val="0"/>
                </a:spcAft>
                <a:defRPr/>
              </a:pPr>
              <a:t>5</a:t>
            </a:fld>
            <a:endParaRPr lang="en-US" dirty="0"/>
          </a:p>
        </p:txBody>
      </p:sp>
    </p:spTree>
    <p:extLst>
      <p:ext uri="{BB962C8B-B14F-4D97-AF65-F5344CB8AC3E}">
        <p14:creationId xmlns:p14="http://schemas.microsoft.com/office/powerpoint/2010/main" val="97796268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p:spPr>
      </p:sp>
      <p:sp>
        <p:nvSpPr>
          <p:cNvPr id="51203"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An operator may ask who has the authority to do an inspection of my system, and where did they get it?  The authority was given to PHMSA by congress under the pipeline safety laws for transportation of hazardous materials by pipeline.</a:t>
            </a:r>
          </a:p>
        </p:txBody>
      </p:sp>
      <p:sp>
        <p:nvSpPr>
          <p:cNvPr id="5734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625E69C-5DCF-4D1B-A116-689789B12C76}" type="slidenum">
              <a:rPr lang="en-US" smtClean="0"/>
              <a:pPr fontAlgn="base">
                <a:spcBef>
                  <a:spcPct val="0"/>
                </a:spcBef>
                <a:spcAft>
                  <a:spcPct val="0"/>
                </a:spcAft>
                <a:defRPr/>
              </a:pPr>
              <a:t>6</a:t>
            </a:fld>
            <a:endParaRPr lang="en-US" dirty="0"/>
          </a:p>
        </p:txBody>
      </p:sp>
    </p:spTree>
    <p:extLst>
      <p:ext uri="{BB962C8B-B14F-4D97-AF65-F5344CB8AC3E}">
        <p14:creationId xmlns:p14="http://schemas.microsoft.com/office/powerpoint/2010/main" val="282159429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p:cNvSpPr>
            <a:spLocks noGrp="1" noRot="1" noChangeAspect="1" noTextEdit="1"/>
          </p:cNvSpPr>
          <p:nvPr>
            <p:ph type="sldImg"/>
          </p:nvPr>
        </p:nvSpPr>
        <p:spPr bwMode="auto">
          <a:noFill/>
          <a:ln>
            <a:solidFill>
              <a:srgbClr val="000000"/>
            </a:solidFill>
            <a:miter lim="800000"/>
            <a:headEnd/>
            <a:tailEnd/>
          </a:ln>
        </p:spPr>
      </p:sp>
      <p:sp>
        <p:nvSpPr>
          <p:cNvPr id="52227"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Inspections may be conducted at different times and for different reasons by PHMSA or a state agency acting as an agent for PHMSA.  State programs under such an agreement are audited by PHMSA on an annual basis to verify their program performance.</a:t>
            </a:r>
          </a:p>
        </p:txBody>
      </p:sp>
      <p:sp>
        <p:nvSpPr>
          <p:cNvPr id="5734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77B66AED-7490-4FA5-9D5E-959354D13DB3}" type="slidenum">
              <a:rPr lang="en-US" smtClean="0"/>
              <a:pPr fontAlgn="base">
                <a:spcBef>
                  <a:spcPct val="0"/>
                </a:spcBef>
                <a:spcAft>
                  <a:spcPct val="0"/>
                </a:spcAft>
                <a:defRPr/>
              </a:pPr>
              <a:t>7</a:t>
            </a:fld>
            <a:endParaRPr lang="en-US" dirty="0"/>
          </a:p>
        </p:txBody>
      </p:sp>
    </p:spTree>
    <p:extLst>
      <p:ext uri="{BB962C8B-B14F-4D97-AF65-F5344CB8AC3E}">
        <p14:creationId xmlns:p14="http://schemas.microsoft.com/office/powerpoint/2010/main" val="60465405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bwMode="auto">
          <a:noFill/>
          <a:ln>
            <a:solidFill>
              <a:srgbClr val="000000"/>
            </a:solidFill>
            <a:miter lim="800000"/>
            <a:headEnd/>
            <a:tailEnd/>
          </a:ln>
        </p:spPr>
      </p:sp>
      <p:sp>
        <p:nvSpPr>
          <p:cNvPr id="5325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These are some of the questions an operator may ask himself prior to an inspection by either PHMSA or the state agency that has jurisdiction over their facilities.  </a:t>
            </a:r>
          </a:p>
          <a:p>
            <a:pPr eaLnBrk="1" hangingPunct="1">
              <a:spcBef>
                <a:spcPct val="0"/>
              </a:spcBef>
            </a:pPr>
            <a:endParaRPr lang="en-US"/>
          </a:p>
        </p:txBody>
      </p:sp>
      <p:sp>
        <p:nvSpPr>
          <p:cNvPr id="61444"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CEB29B7-3B57-4AC9-A919-710E5BBD72F0}" type="slidenum">
              <a:rPr lang="en-US" smtClean="0"/>
              <a:pPr fontAlgn="base">
                <a:spcBef>
                  <a:spcPct val="0"/>
                </a:spcBef>
                <a:spcAft>
                  <a:spcPct val="0"/>
                </a:spcAft>
                <a:defRPr/>
              </a:pPr>
              <a:t>8</a:t>
            </a:fld>
            <a:endParaRPr lang="en-US" dirty="0"/>
          </a:p>
        </p:txBody>
      </p:sp>
    </p:spTree>
    <p:extLst>
      <p:ext uri="{BB962C8B-B14F-4D97-AF65-F5344CB8AC3E}">
        <p14:creationId xmlns:p14="http://schemas.microsoft.com/office/powerpoint/2010/main" val="279615387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Image Placeholder 1"/>
          <p:cNvSpPr>
            <a:spLocks noGrp="1" noRot="1" noChangeAspect="1" noTextEdit="1"/>
          </p:cNvSpPr>
          <p:nvPr>
            <p:ph type="sldImg"/>
          </p:nvPr>
        </p:nvSpPr>
        <p:spPr bwMode="auto">
          <a:noFill/>
          <a:ln>
            <a:solidFill>
              <a:srgbClr val="000000"/>
            </a:solidFill>
            <a:miter lim="800000"/>
            <a:headEnd/>
            <a:tailEnd/>
          </a:ln>
        </p:spPr>
      </p:sp>
      <p:sp>
        <p:nvSpPr>
          <p:cNvPr id="54275"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What type of inspector will I get?  This can be a very subjective question, inspectors are people with a job to do just like you.  Most inspectors are just there to do their jobs the same as you are.  An operator who works with the inspector, provides the needed documentation, and answers questions honestly and to the best of his ability, will likely have a cordial audit.  This is not to say you won’t have a violation, but remember you are all professionals.  It doesn’t help anyone to get angry or upset with the inspector if he finds a problem on your system, that is his job to make sure you the operator are in compliance.</a:t>
            </a:r>
          </a:p>
          <a:p>
            <a:pPr eaLnBrk="1" hangingPunct="1">
              <a:spcBef>
                <a:spcPct val="0"/>
              </a:spcBef>
            </a:pPr>
            <a:endParaRPr lang="en-US"/>
          </a:p>
        </p:txBody>
      </p:sp>
      <p:sp>
        <p:nvSpPr>
          <p:cNvPr id="61444"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8356E56-1E02-4780-AEB8-965A8DAA3BDF}" type="slidenum">
              <a:rPr lang="en-US" smtClean="0"/>
              <a:pPr fontAlgn="base">
                <a:spcBef>
                  <a:spcPct val="0"/>
                </a:spcBef>
                <a:spcAft>
                  <a:spcPct val="0"/>
                </a:spcAft>
                <a:defRPr/>
              </a:pPr>
              <a:t>9</a:t>
            </a:fld>
            <a:endParaRPr lang="en-US" dirty="0"/>
          </a:p>
        </p:txBody>
      </p:sp>
    </p:spTree>
    <p:extLst>
      <p:ext uri="{BB962C8B-B14F-4D97-AF65-F5344CB8AC3E}">
        <p14:creationId xmlns:p14="http://schemas.microsoft.com/office/powerpoint/2010/main" val="413638479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Image Placeholder 1"/>
          <p:cNvSpPr>
            <a:spLocks noGrp="1" noRot="1" noChangeAspect="1" noTextEdit="1"/>
          </p:cNvSpPr>
          <p:nvPr>
            <p:ph type="sldImg"/>
          </p:nvPr>
        </p:nvSpPr>
        <p:spPr bwMode="auto">
          <a:noFill/>
          <a:ln>
            <a:solidFill>
              <a:srgbClr val="000000"/>
            </a:solidFill>
            <a:miter lim="800000"/>
            <a:headEnd/>
            <a:tailEnd/>
          </a:ln>
        </p:spPr>
      </p:sp>
      <p:sp>
        <p:nvSpPr>
          <p:cNvPr id="54275"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What type of inspector will I get?  This can be a very subjective question, inspectors are people with a job to do just like you.  Most inspectors are just there to do their jobs the same as you are.  An operator who works with the inspector, provides the needed documentation, and answers questions honestly and to the best of his ability, will likely have a cordial audit.  This is not to say you won’t have a violation, but remember you are all professionals.  It doesn’t help anyone to get angry or upset with the inspector if he finds a problem on your system, that is his job to make sure you the operator are in compliance.</a:t>
            </a:r>
          </a:p>
          <a:p>
            <a:pPr eaLnBrk="1" hangingPunct="1">
              <a:spcBef>
                <a:spcPct val="0"/>
              </a:spcBef>
            </a:pPr>
            <a:endParaRPr lang="en-US"/>
          </a:p>
        </p:txBody>
      </p:sp>
      <p:sp>
        <p:nvSpPr>
          <p:cNvPr id="61444"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8356E56-1E02-4780-AEB8-965A8DAA3BDF}" type="slidenum">
              <a:rPr lang="en-US" smtClean="0"/>
              <a:pPr fontAlgn="base">
                <a:spcBef>
                  <a:spcPct val="0"/>
                </a:spcBef>
                <a:spcAft>
                  <a:spcPct val="0"/>
                </a:spcAft>
                <a:defRPr/>
              </a:pPr>
              <a:t>10</a:t>
            </a:fld>
            <a:endParaRPr lang="en-US" dirty="0"/>
          </a:p>
        </p:txBody>
      </p:sp>
    </p:spTree>
    <p:extLst>
      <p:ext uri="{BB962C8B-B14F-4D97-AF65-F5344CB8AC3E}">
        <p14:creationId xmlns:p14="http://schemas.microsoft.com/office/powerpoint/2010/main" val="329722102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p:spPr>
      </p:sp>
      <p:sp>
        <p:nvSpPr>
          <p:cNvPr id="5837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If you go in with the mindset that everything is right because we’ve always done it this way and never had a problem, then you may be in for a few surprises when you have your audit.   </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27940C7-5D37-49DC-AD08-C17520D50629}" type="slidenum">
              <a:rPr lang="en-US" smtClean="0"/>
              <a:pPr fontAlgn="base">
                <a:spcBef>
                  <a:spcPct val="0"/>
                </a:spcBef>
                <a:spcAft>
                  <a:spcPct val="0"/>
                </a:spcAft>
                <a:defRPr/>
              </a:pPr>
              <a:t>11</a:t>
            </a:fld>
            <a:endParaRPr lang="en-US" dirty="0"/>
          </a:p>
        </p:txBody>
      </p:sp>
    </p:spTree>
    <p:extLst>
      <p:ext uri="{BB962C8B-B14F-4D97-AF65-F5344CB8AC3E}">
        <p14:creationId xmlns:p14="http://schemas.microsoft.com/office/powerpoint/2010/main" val="223153613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p:spPr>
      </p:sp>
      <p:sp>
        <p:nvSpPr>
          <p:cNvPr id="5837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If you go in with the mindset that everything is right because we’ve always done it this way and never had a problem, then you may be in for a few surprises when you have your audit.   </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27940C7-5D37-49DC-AD08-C17520D50629}" type="slidenum">
              <a:rPr lang="en-US" smtClean="0"/>
              <a:pPr fontAlgn="base">
                <a:spcBef>
                  <a:spcPct val="0"/>
                </a:spcBef>
                <a:spcAft>
                  <a:spcPct val="0"/>
                </a:spcAft>
                <a:defRPr/>
              </a:pPr>
              <a:t>12</a:t>
            </a:fld>
            <a:endParaRPr lang="en-US" dirty="0"/>
          </a:p>
        </p:txBody>
      </p:sp>
    </p:spTree>
    <p:extLst>
      <p:ext uri="{BB962C8B-B14F-4D97-AF65-F5344CB8AC3E}">
        <p14:creationId xmlns:p14="http://schemas.microsoft.com/office/powerpoint/2010/main" val="140176698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p:spPr>
      </p:sp>
      <p:sp>
        <p:nvSpPr>
          <p:cNvPr id="5837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If you go in with the mindset that everything is right because we’ve always done it this way and never had a problem, then you may be in for a few surprises when you have your audit.   </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27940C7-5D37-49DC-AD08-C17520D50629}" type="slidenum">
              <a:rPr lang="en-US" smtClean="0"/>
              <a:pPr fontAlgn="base">
                <a:spcBef>
                  <a:spcPct val="0"/>
                </a:spcBef>
                <a:spcAft>
                  <a:spcPct val="0"/>
                </a:spcAft>
                <a:defRPr/>
              </a:pPr>
              <a:t>13</a:t>
            </a:fld>
            <a:endParaRPr lang="en-US" dirty="0"/>
          </a:p>
        </p:txBody>
      </p:sp>
    </p:spTree>
    <p:extLst>
      <p:ext uri="{BB962C8B-B14F-4D97-AF65-F5344CB8AC3E}">
        <p14:creationId xmlns:p14="http://schemas.microsoft.com/office/powerpoint/2010/main" val="129962986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8370" name="Slide Image Placeholder 1"/>
          <p:cNvSpPr>
            <a:spLocks noGrp="1" noRot="1" noChangeAspect="1" noTextEdit="1"/>
          </p:cNvSpPr>
          <p:nvPr>
            <p:ph type="sldImg"/>
          </p:nvPr>
        </p:nvSpPr>
        <p:spPr bwMode="auto">
          <a:noFill/>
          <a:ln>
            <a:solidFill>
              <a:srgbClr val="000000"/>
            </a:solidFill>
            <a:miter lim="800000"/>
            <a:headEnd/>
            <a:tailEnd/>
          </a:ln>
        </p:spPr>
      </p:sp>
      <p:sp>
        <p:nvSpPr>
          <p:cNvPr id="5837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If you go in with the mindset that everything is right because we’ve always done it this way and never had a problem, then you may be in for a few surprises when you have your audit.   </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27940C7-5D37-49DC-AD08-C17520D50629}" type="slidenum">
              <a:rPr lang="en-US" smtClean="0"/>
              <a:pPr fontAlgn="base">
                <a:spcBef>
                  <a:spcPct val="0"/>
                </a:spcBef>
                <a:spcAft>
                  <a:spcPct val="0"/>
                </a:spcAft>
                <a:defRPr/>
              </a:pPr>
              <a:t>14</a:t>
            </a:fld>
            <a:endParaRPr lang="en-US" dirty="0"/>
          </a:p>
        </p:txBody>
      </p:sp>
    </p:spTree>
    <p:extLst>
      <p:ext uri="{BB962C8B-B14F-4D97-AF65-F5344CB8AC3E}">
        <p14:creationId xmlns:p14="http://schemas.microsoft.com/office/powerpoint/2010/main" val="78485111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9394" name="Slide Image Placeholder 1"/>
          <p:cNvSpPr>
            <a:spLocks noGrp="1" noRot="1" noChangeAspect="1" noTextEdit="1"/>
          </p:cNvSpPr>
          <p:nvPr>
            <p:ph type="sldImg"/>
          </p:nvPr>
        </p:nvSpPr>
        <p:spPr bwMode="auto">
          <a:noFill/>
          <a:ln>
            <a:solidFill>
              <a:srgbClr val="000000"/>
            </a:solidFill>
            <a:miter lim="800000"/>
            <a:headEnd/>
            <a:tailEnd/>
          </a:ln>
        </p:spPr>
      </p:sp>
      <p:sp>
        <p:nvSpPr>
          <p:cNvPr id="59395"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Make sure that all of your documentation is up to date or current.  Most operations and maintenance tasks which are required by the code, have a required time frame for compliance.  The inspector will want to see the documentation to show when these tasks were performed, who performed them, and the record of the previous inspection, to determine the required time frames were met.  </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13C6549-F058-4CCD-9619-3EE1FB33186A}" type="slidenum">
              <a:rPr lang="en-US" smtClean="0"/>
              <a:pPr fontAlgn="base">
                <a:spcBef>
                  <a:spcPct val="0"/>
                </a:spcBef>
                <a:spcAft>
                  <a:spcPct val="0"/>
                </a:spcAft>
                <a:defRPr/>
              </a:pPr>
              <a:t>15</a:t>
            </a:fld>
            <a:endParaRPr lang="en-US" dirty="0"/>
          </a:p>
        </p:txBody>
      </p:sp>
    </p:spTree>
    <p:extLst>
      <p:ext uri="{BB962C8B-B14F-4D97-AF65-F5344CB8AC3E}">
        <p14:creationId xmlns:p14="http://schemas.microsoft.com/office/powerpoint/2010/main" val="338607357"/>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The key to having a good inspection is to maintain proper records and documentation of operations and maintenance tasks which are required by the code.  The key point to remember is </a:t>
            </a:r>
            <a:r>
              <a:rPr lang="en-US" b="1"/>
              <a:t>“If you didn’t document it, then you didn’t do it”.</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D260175-A3F9-4A00-921E-7068516BEFA7}" type="slidenum">
              <a:rPr lang="en-US" smtClean="0"/>
              <a:pPr fontAlgn="base">
                <a:spcBef>
                  <a:spcPct val="0"/>
                </a:spcBef>
                <a:spcAft>
                  <a:spcPct val="0"/>
                </a:spcAft>
                <a:defRPr/>
              </a:pPr>
              <a:t>16</a:t>
            </a:fld>
            <a:endParaRPr lang="en-US" dirty="0"/>
          </a:p>
        </p:txBody>
      </p:sp>
    </p:spTree>
    <p:extLst>
      <p:ext uri="{BB962C8B-B14F-4D97-AF65-F5344CB8AC3E}">
        <p14:creationId xmlns:p14="http://schemas.microsoft.com/office/powerpoint/2010/main" val="49939281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an inspection you must think like an inspector.  The key to having a good inspection is to maintain proper records and documentation of operations and maintenance tasks which are required by the code.  The key point to remember is </a:t>
            </a:r>
            <a:r>
              <a:rPr lang="en-US" b="1"/>
              <a:t>“If you didn’t document it, then you didn’t do it”.</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D260175-A3F9-4A00-921E-7068516BEFA7}" type="slidenum">
              <a:rPr lang="en-US" smtClean="0"/>
              <a:pPr fontAlgn="base">
                <a:spcBef>
                  <a:spcPct val="0"/>
                </a:spcBef>
                <a:spcAft>
                  <a:spcPct val="0"/>
                </a:spcAft>
                <a:defRPr/>
              </a:pPr>
              <a:t>17</a:t>
            </a:fld>
            <a:endParaRPr lang="en-US" dirty="0"/>
          </a:p>
        </p:txBody>
      </p:sp>
    </p:spTree>
    <p:extLst>
      <p:ext uri="{BB962C8B-B14F-4D97-AF65-F5344CB8AC3E}">
        <p14:creationId xmlns:p14="http://schemas.microsoft.com/office/powerpoint/2010/main" val="411344790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dirty="0"/>
              <a:t>To do an inspection you must think like an inspector.  The key to having a good inspection is to maintain proper records and documentation of operations and maintenance tasks which are required by the code.  The key point to remember is </a:t>
            </a:r>
            <a:r>
              <a:rPr lang="en-US" b="1" dirty="0"/>
              <a:t>“If you didn’t document it, then you didn’t do it”.</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D260175-A3F9-4A00-921E-7068516BEFA7}" type="slidenum">
              <a:rPr lang="en-US" smtClean="0"/>
              <a:pPr fontAlgn="base">
                <a:spcBef>
                  <a:spcPct val="0"/>
                </a:spcBef>
                <a:spcAft>
                  <a:spcPct val="0"/>
                </a:spcAft>
                <a:defRPr/>
              </a:pPr>
              <a:t>19</a:t>
            </a:fld>
            <a:endParaRPr lang="en-US" dirty="0"/>
          </a:p>
        </p:txBody>
      </p:sp>
    </p:spTree>
    <p:extLst>
      <p:ext uri="{BB962C8B-B14F-4D97-AF65-F5344CB8AC3E}">
        <p14:creationId xmlns:p14="http://schemas.microsoft.com/office/powerpoint/2010/main" val="119551710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418" name="Slide Image Placeholder 1"/>
          <p:cNvSpPr>
            <a:spLocks noGrp="1" noRot="1" noChangeAspect="1" noTextEdit="1"/>
          </p:cNvSpPr>
          <p:nvPr>
            <p:ph type="sldImg"/>
          </p:nvPr>
        </p:nvSpPr>
        <p:spPr bwMode="auto">
          <a:noFill/>
          <a:ln>
            <a:solidFill>
              <a:srgbClr val="000000"/>
            </a:solidFill>
            <a:miter lim="800000"/>
            <a:headEnd/>
            <a:tailEnd/>
          </a:ln>
        </p:spPr>
      </p:sp>
      <p:sp>
        <p:nvSpPr>
          <p:cNvPr id="604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dirty="0"/>
              <a:t>To do an inspection you must think like an inspector.  The key to having a good inspection is to maintain proper records and documentation of operations and maintenance tasks which are required by the code.  The key point to remember is </a:t>
            </a:r>
            <a:r>
              <a:rPr lang="en-US" b="1" dirty="0"/>
              <a:t>“If you didn’t document it, then you didn’t do it”.</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D260175-A3F9-4A00-921E-7068516BEFA7}" type="slidenum">
              <a:rPr lang="en-US" smtClean="0"/>
              <a:pPr fontAlgn="base">
                <a:spcBef>
                  <a:spcPct val="0"/>
                </a:spcBef>
                <a:spcAft>
                  <a:spcPct val="0"/>
                </a:spcAft>
                <a:defRPr/>
              </a:pPr>
              <a:t>20</a:t>
            </a:fld>
            <a:endParaRPr lang="en-US" dirty="0"/>
          </a:p>
        </p:txBody>
      </p:sp>
    </p:spTree>
    <p:extLst>
      <p:ext uri="{BB962C8B-B14F-4D97-AF65-F5344CB8AC3E}">
        <p14:creationId xmlns:p14="http://schemas.microsoft.com/office/powerpoint/2010/main" val="107175955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1442" name="Slide Image Placeholder 1"/>
          <p:cNvSpPr>
            <a:spLocks noGrp="1" noRot="1" noChangeAspect="1" noTextEdit="1"/>
          </p:cNvSpPr>
          <p:nvPr>
            <p:ph type="sldImg"/>
          </p:nvPr>
        </p:nvSpPr>
        <p:spPr bwMode="auto">
          <a:noFill/>
          <a:ln>
            <a:solidFill>
              <a:srgbClr val="000000"/>
            </a:solidFill>
            <a:miter lim="800000"/>
            <a:headEnd/>
            <a:tailEnd/>
          </a:ln>
        </p:spPr>
      </p:sp>
      <p:sp>
        <p:nvSpPr>
          <p:cNvPr id="61443"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To do a proper inspection you must have the proper tools.  You must have an up-to-date copy of the 192 code book, and the latest revision of the PHMSA Inspection Form.</a:t>
            </a:r>
          </a:p>
        </p:txBody>
      </p:sp>
      <p:sp>
        <p:nvSpPr>
          <p:cNvPr id="6246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01249C96-9E2D-4E3E-8F47-0DA5B4E97DBD}" type="slidenum">
              <a:rPr lang="en-US" smtClean="0"/>
              <a:pPr fontAlgn="base">
                <a:spcBef>
                  <a:spcPct val="0"/>
                </a:spcBef>
                <a:spcAft>
                  <a:spcPct val="0"/>
                </a:spcAft>
                <a:defRPr/>
              </a:pPr>
              <a:t>21</a:t>
            </a:fld>
            <a:endParaRPr lang="en-US" dirty="0"/>
          </a:p>
        </p:txBody>
      </p:sp>
    </p:spTree>
    <p:extLst>
      <p:ext uri="{BB962C8B-B14F-4D97-AF65-F5344CB8AC3E}">
        <p14:creationId xmlns:p14="http://schemas.microsoft.com/office/powerpoint/2010/main" val="235431000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2946" name="Slide Image Placeholder 1"/>
          <p:cNvSpPr>
            <a:spLocks noGrp="1" noRot="1" noChangeAspect="1" noTextEdit="1"/>
          </p:cNvSpPr>
          <p:nvPr>
            <p:ph type="sldImg"/>
          </p:nvPr>
        </p:nvSpPr>
        <p:spPr bwMode="auto">
          <a:noFill/>
          <a:ln>
            <a:solidFill>
              <a:srgbClr val="000000"/>
            </a:solidFill>
            <a:miter lim="800000"/>
            <a:headEnd/>
            <a:tailEnd/>
          </a:ln>
        </p:spPr>
      </p:sp>
      <p:sp>
        <p:nvSpPr>
          <p:cNvPr id="82947"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a:p>
        </p:txBody>
      </p:sp>
      <p:sp>
        <p:nvSpPr>
          <p:cNvPr id="61444"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344B0B08-F3FA-4F5F-A18D-A3F84746E840}" type="slidenum">
              <a:rPr lang="en-US" smtClean="0"/>
              <a:pPr fontAlgn="base">
                <a:spcBef>
                  <a:spcPct val="0"/>
                </a:spcBef>
                <a:spcAft>
                  <a:spcPct val="0"/>
                </a:spcAft>
                <a:defRPr/>
              </a:pPr>
              <a:t>25</a:t>
            </a:fld>
            <a:endParaRPr lang="en-US" dirty="0"/>
          </a:p>
        </p:txBody>
      </p:sp>
    </p:spTree>
    <p:extLst>
      <p:ext uri="{BB962C8B-B14F-4D97-AF65-F5344CB8AC3E}">
        <p14:creationId xmlns:p14="http://schemas.microsoft.com/office/powerpoint/2010/main" val="22077323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3970" name="Slide Image Placeholder 1"/>
          <p:cNvSpPr>
            <a:spLocks noGrp="1" noRot="1" noChangeAspect="1" noTextEdit="1"/>
          </p:cNvSpPr>
          <p:nvPr>
            <p:ph type="sldImg"/>
          </p:nvPr>
        </p:nvSpPr>
        <p:spPr bwMode="auto">
          <a:noFill/>
          <a:ln>
            <a:solidFill>
              <a:srgbClr val="000000"/>
            </a:solidFill>
            <a:miter lim="800000"/>
            <a:headEnd/>
            <a:tailEnd/>
          </a:ln>
        </p:spPr>
      </p:sp>
      <p:sp>
        <p:nvSpPr>
          <p:cNvPr id="83971"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a:p>
        </p:txBody>
      </p:sp>
      <p:sp>
        <p:nvSpPr>
          <p:cNvPr id="61444"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B11BE7D9-A9CA-40A5-8EBC-C6D80601B4EE}" type="slidenum">
              <a:rPr lang="en-US" smtClean="0"/>
              <a:pPr fontAlgn="base">
                <a:spcBef>
                  <a:spcPct val="0"/>
                </a:spcBef>
                <a:spcAft>
                  <a:spcPct val="0"/>
                </a:spcAft>
                <a:defRPr/>
              </a:pPr>
              <a:t>26</a:t>
            </a:fld>
            <a:endParaRPr lang="en-US" dirty="0"/>
          </a:p>
        </p:txBody>
      </p:sp>
    </p:spTree>
    <p:extLst>
      <p:ext uri="{BB962C8B-B14F-4D97-AF65-F5344CB8AC3E}">
        <p14:creationId xmlns:p14="http://schemas.microsoft.com/office/powerpoint/2010/main" val="339173275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6018" name="Slide Image Placeholder 1"/>
          <p:cNvSpPr>
            <a:spLocks noGrp="1" noRot="1" noChangeAspect="1" noTextEdit="1"/>
          </p:cNvSpPr>
          <p:nvPr>
            <p:ph type="sldImg"/>
          </p:nvPr>
        </p:nvSpPr>
        <p:spPr bwMode="auto">
          <a:noFill/>
          <a:ln>
            <a:solidFill>
              <a:srgbClr val="000000"/>
            </a:solidFill>
            <a:miter lim="800000"/>
            <a:headEnd/>
            <a:tailEnd/>
          </a:ln>
        </p:spPr>
      </p:sp>
      <p:sp>
        <p:nvSpPr>
          <p:cNvPr id="8601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Inspections may be conducted at different times and for different reasons by PHMSA or a state agency acting as an agent for PHMSA.  State programs under such an agreement are audited by PHMSA on an annual basis to verify their program performance.</a:t>
            </a:r>
          </a:p>
        </p:txBody>
      </p:sp>
      <p:sp>
        <p:nvSpPr>
          <p:cNvPr id="5734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57C2C349-7476-4BB8-96BB-4D5A95D0F3C4}" type="slidenum">
              <a:rPr lang="en-US" smtClean="0"/>
              <a:pPr fontAlgn="base">
                <a:spcBef>
                  <a:spcPct val="0"/>
                </a:spcBef>
                <a:spcAft>
                  <a:spcPct val="0"/>
                </a:spcAft>
                <a:defRPr/>
              </a:pPr>
              <a:t>27</a:t>
            </a:fld>
            <a:endParaRPr lang="en-US" dirty="0"/>
          </a:p>
        </p:txBody>
      </p:sp>
    </p:spTree>
    <p:extLst>
      <p:ext uri="{BB962C8B-B14F-4D97-AF65-F5344CB8AC3E}">
        <p14:creationId xmlns:p14="http://schemas.microsoft.com/office/powerpoint/2010/main" val="3209325043"/>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7042" name="Slide Image Placeholder 1"/>
          <p:cNvSpPr>
            <a:spLocks noGrp="1" noRot="1" noChangeAspect="1" noTextEdit="1"/>
          </p:cNvSpPr>
          <p:nvPr>
            <p:ph type="sldImg"/>
          </p:nvPr>
        </p:nvSpPr>
        <p:spPr bwMode="auto">
          <a:noFill/>
          <a:ln>
            <a:solidFill>
              <a:srgbClr val="000000"/>
            </a:solidFill>
            <a:miter lim="800000"/>
            <a:headEnd/>
            <a:tailEnd/>
          </a:ln>
        </p:spPr>
      </p:sp>
      <p:sp>
        <p:nvSpPr>
          <p:cNvPr id="87043"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a:t>You can also access Small Operator Manuals and Guides, Advisory Bulletins, Alert Notices, Rule Interpretations, and much more from the PHMSA Website.</a:t>
            </a:r>
          </a:p>
        </p:txBody>
      </p:sp>
      <p:sp>
        <p:nvSpPr>
          <p:cNvPr id="103428"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02D4DE5-39CD-4E40-B39A-C277F649E707}" type="slidenum">
              <a:rPr lang="en-US" smtClean="0"/>
              <a:pPr fontAlgn="base">
                <a:spcBef>
                  <a:spcPct val="0"/>
                </a:spcBef>
                <a:spcAft>
                  <a:spcPct val="0"/>
                </a:spcAft>
                <a:defRPr/>
              </a:pPr>
              <a:t>28</a:t>
            </a:fld>
            <a:endParaRPr lang="en-US" dirty="0"/>
          </a:p>
        </p:txBody>
      </p:sp>
    </p:spTree>
    <p:extLst>
      <p:ext uri="{BB962C8B-B14F-4D97-AF65-F5344CB8AC3E}">
        <p14:creationId xmlns:p14="http://schemas.microsoft.com/office/powerpoint/2010/main" val="220627479"/>
      </p:ext>
    </p:extLst>
  </p:cSld>
  <p:clrMapOvr>
    <a:masterClrMapping/>
  </p:clrMapOvr>
</p:notes>
</file>

<file path=ppt/slideLayouts/_rels/slideLayout1.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9.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920834" y="1346946"/>
            <a:ext cx="10222992" cy="80683"/>
          </a:xfrm>
          <a:prstGeom prst="rect">
            <a:avLst/>
          </a:prstGeom>
          <a:blipFill dpi="0" rotWithShape="1">
            <a:blip r:embed="rId2">
              <a:alphaModFix amt="3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920834" y="4299696"/>
            <a:ext cx="10222992" cy="80683"/>
          </a:xfrm>
          <a:prstGeom prst="rect">
            <a:avLst/>
          </a:prstGeom>
          <a:blipFill dpi="0" rotWithShape="1">
            <a:blip r:embed="rId2">
              <a:alphaModFix amt="3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920834" y="1484779"/>
            <a:ext cx="10222992" cy="2743200"/>
          </a:xfrm>
          <a:prstGeom prst="rect">
            <a:avLst/>
          </a:prstGeom>
          <a:blipFill dpi="0" rotWithShape="1">
            <a:blip r:embed="rId2">
              <a:alphaModFix amt="3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10" name="Group 9"/>
          <p:cNvGrpSpPr/>
          <p:nvPr/>
        </p:nvGrpSpPr>
        <p:grpSpPr>
          <a:xfrm>
            <a:off x="9649215" y="4068923"/>
            <a:ext cx="1080904" cy="1080902"/>
            <a:chOff x="9685338" y="4460675"/>
            <a:chExt cx="1080904" cy="1080902"/>
          </a:xfrm>
        </p:grpSpPr>
        <p:sp>
          <p:nvSpPr>
            <p:cNvPr id="11" name="Oval 10"/>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2" name="Oval 11"/>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2" name="Title 1"/>
          <p:cNvSpPr>
            <a:spLocks noGrp="1"/>
          </p:cNvSpPr>
          <p:nvPr>
            <p:ph type="ctrTitle"/>
          </p:nvPr>
        </p:nvSpPr>
        <p:spPr>
          <a:xfrm>
            <a:off x="1051560" y="1432223"/>
            <a:ext cx="9966960" cy="3035808"/>
          </a:xfrm>
        </p:spPr>
        <p:txBody>
          <a:bodyPr anchor="ctr">
            <a:noAutofit/>
          </a:bodyPr>
          <a:lstStyle>
            <a:lvl1pPr algn="l">
              <a:lnSpc>
                <a:spcPct val="80000"/>
              </a:lnSpc>
              <a:defRPr sz="7200" cap="none" baseline="0">
                <a:blipFill dpi="0" rotWithShape="1">
                  <a:blip r:embed="rId4"/>
                  <a:srcRect/>
                  <a:tile tx="6350" ty="-127000" sx="65000" sy="64000" flip="none" algn="tl"/>
                </a:blipFill>
              </a:defRPr>
            </a:lvl1pPr>
          </a:lstStyle>
          <a:p>
            <a:r>
              <a:rPr lang="en-US"/>
              <a:t>Click to edit Master title style</a:t>
            </a:r>
            <a:endParaRPr lang="en-US" dirty="0"/>
          </a:p>
        </p:txBody>
      </p:sp>
      <p:sp>
        <p:nvSpPr>
          <p:cNvPr id="3" name="Subtitle 2"/>
          <p:cNvSpPr>
            <a:spLocks noGrp="1"/>
          </p:cNvSpPr>
          <p:nvPr>
            <p:ph type="subTitle" idx="1"/>
          </p:nvPr>
        </p:nvSpPr>
        <p:spPr>
          <a:xfrm>
            <a:off x="1069848" y="4389120"/>
            <a:ext cx="7891272" cy="1069848"/>
          </a:xfrm>
        </p:spPr>
        <p:txBody>
          <a:bodyPr>
            <a:normAutofit/>
          </a:bodyPr>
          <a:lstStyle>
            <a:lvl1pPr marL="0" indent="0" algn="l">
              <a:buNone/>
              <a:defRPr sz="2200">
                <a:solidFill>
                  <a:schemeClr val="tx1"/>
                </a:solidFill>
              </a:defRPr>
            </a:lvl1pPr>
            <a:lvl2pPr marL="457200" indent="0" algn="ctr">
              <a:buNone/>
              <a:defRPr sz="2200"/>
            </a:lvl2pPr>
            <a:lvl3pPr marL="914400" indent="0" algn="ctr">
              <a:buNone/>
              <a:defRPr sz="22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1BC6BF0F-A999-4964-A68E-94708DF31A2E}" type="datetime1">
              <a:rPr lang="en-US" smtClean="0"/>
              <a:t>9/16/2019</a:t>
            </a:fld>
            <a:endParaRPr lang="en-US" dirty="0"/>
          </a:p>
        </p:txBody>
      </p:sp>
      <p:sp>
        <p:nvSpPr>
          <p:cNvPr id="5" name="Footer Placeholder 4"/>
          <p:cNvSpPr>
            <a:spLocks noGrp="1"/>
          </p:cNvSpPr>
          <p:nvPr>
            <p:ph type="ftr" sz="quarter" idx="11"/>
          </p:nvPr>
        </p:nvSpPr>
        <p:spPr/>
        <p:txBody>
          <a:bodyPr/>
          <a:lstStyle/>
          <a:p>
            <a:r>
              <a:rPr lang="en-US"/>
              <a:t>PHMSA</a:t>
            </a:r>
            <a:endParaRPr lang="en-US" dirty="0"/>
          </a:p>
        </p:txBody>
      </p:sp>
      <p:sp>
        <p:nvSpPr>
          <p:cNvPr id="6" name="Slide Number Placeholder 5"/>
          <p:cNvSpPr>
            <a:spLocks noGrp="1"/>
          </p:cNvSpPr>
          <p:nvPr>
            <p:ph type="sldNum" sz="quarter" idx="12"/>
          </p:nvPr>
        </p:nvSpPr>
        <p:spPr>
          <a:xfrm>
            <a:off x="9592733" y="4289334"/>
            <a:ext cx="1193868" cy="640080"/>
          </a:xfrm>
        </p:spPr>
        <p:txBody>
          <a:bodyPr/>
          <a:lstStyle>
            <a:lvl1pPr>
              <a:defRPr sz="2800" b="0"/>
            </a:lvl1pPr>
          </a:lstStyle>
          <a:p>
            <a:fld id="{4FAB73BC-B049-4115-A692-8D63A059BFB8}"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C7A381-F659-48E1-864A-39D3D8CC27B5}" type="datetime1">
              <a:rPr lang="en-US" smtClean="0"/>
              <a:t>9/16/2019</a:t>
            </a:fld>
            <a:endParaRPr lang="en-US" dirty="0"/>
          </a:p>
        </p:txBody>
      </p:sp>
      <p:sp>
        <p:nvSpPr>
          <p:cNvPr id="5" name="Footer Placeholder 4"/>
          <p:cNvSpPr>
            <a:spLocks noGrp="1"/>
          </p:cNvSpPr>
          <p:nvPr>
            <p:ph type="ftr" sz="quarter" idx="11"/>
          </p:nvPr>
        </p:nvSpPr>
        <p:spPr/>
        <p:txBody>
          <a:bodyPr/>
          <a:lstStyle/>
          <a:p>
            <a:r>
              <a:rPr lang="en-US"/>
              <a:t>PHMSA</a:t>
            </a:r>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7" name="Rectangle 6"/>
          <p:cNvSpPr/>
          <p:nvPr/>
        </p:nvSpPr>
        <p:spPr>
          <a:xfrm>
            <a:off x="0" y="4917989"/>
            <a:ext cx="12192000" cy="1940010"/>
          </a:xfrm>
          <a:prstGeom prst="rect">
            <a:avLst/>
          </a:prstGeom>
          <a:blipFill dpi="0" rotWithShape="1">
            <a:blip r:embed="rId2">
              <a:alphaModFix amt="4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2167128" y="1225296"/>
            <a:ext cx="9281160" cy="3520440"/>
          </a:xfrm>
        </p:spPr>
        <p:txBody>
          <a:bodyPr anchor="ctr">
            <a:normAutofit/>
          </a:bodyPr>
          <a:lstStyle>
            <a:lvl1pPr>
              <a:lnSpc>
                <a:spcPct val="80000"/>
              </a:lnSpc>
              <a:defRPr sz="7200" b="0"/>
            </a:lvl1pPr>
          </a:lstStyle>
          <a:p>
            <a:r>
              <a:rPr lang="en-US"/>
              <a:t>Click to edit Master title style</a:t>
            </a:r>
            <a:endParaRPr lang="en-US" dirty="0"/>
          </a:p>
        </p:txBody>
      </p:sp>
      <p:sp>
        <p:nvSpPr>
          <p:cNvPr id="3" name="Text Placeholder 2"/>
          <p:cNvSpPr>
            <a:spLocks noGrp="1"/>
          </p:cNvSpPr>
          <p:nvPr>
            <p:ph type="body" idx="1"/>
          </p:nvPr>
        </p:nvSpPr>
        <p:spPr>
          <a:xfrm>
            <a:off x="2165774" y="5020056"/>
            <a:ext cx="9052560" cy="1066800"/>
          </a:xfrm>
        </p:spPr>
        <p:txBody>
          <a:bodyPr anchor="t">
            <a:normAutofit/>
          </a:bodyPr>
          <a:lstStyle>
            <a:lvl1pPr marL="0" indent="0">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8593667" y="6272784"/>
            <a:ext cx="2644309" cy="365125"/>
          </a:xfrm>
        </p:spPr>
        <p:txBody>
          <a:bodyPr/>
          <a:lstStyle/>
          <a:p>
            <a:fld id="{C5CC8793-1D7D-4E68-ADF0-5D6106E06535}" type="datetime1">
              <a:rPr lang="en-US" smtClean="0"/>
              <a:t>9/16/2019</a:t>
            </a:fld>
            <a:endParaRPr lang="en-US" dirty="0"/>
          </a:p>
        </p:txBody>
      </p:sp>
      <p:sp>
        <p:nvSpPr>
          <p:cNvPr id="5" name="Footer Placeholder 4"/>
          <p:cNvSpPr>
            <a:spLocks noGrp="1"/>
          </p:cNvSpPr>
          <p:nvPr>
            <p:ph type="ftr" sz="quarter" idx="11"/>
          </p:nvPr>
        </p:nvSpPr>
        <p:spPr>
          <a:xfrm>
            <a:off x="2182708" y="6272784"/>
            <a:ext cx="6327648" cy="365125"/>
          </a:xfrm>
        </p:spPr>
        <p:txBody>
          <a:bodyPr/>
          <a:lstStyle/>
          <a:p>
            <a:r>
              <a:rPr lang="en-US"/>
              <a:t>PHMSA</a:t>
            </a:r>
            <a:endParaRPr lang="en-US" dirty="0"/>
          </a:p>
        </p:txBody>
      </p:sp>
      <p:grpSp>
        <p:nvGrpSpPr>
          <p:cNvPr id="8" name="Group 7"/>
          <p:cNvGrpSpPr/>
          <p:nvPr/>
        </p:nvGrpSpPr>
        <p:grpSpPr>
          <a:xfrm>
            <a:off x="897399" y="2325848"/>
            <a:ext cx="1080904" cy="1080902"/>
            <a:chOff x="9685338" y="4460675"/>
            <a:chExt cx="1080904" cy="1080902"/>
          </a:xfrm>
        </p:grpSpPr>
        <p:sp>
          <p:nvSpPr>
            <p:cNvPr id="9" name="Oval 8"/>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0" name="Oval 9"/>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6" name="Slide Number Placeholder 5"/>
          <p:cNvSpPr>
            <a:spLocks noGrp="1"/>
          </p:cNvSpPr>
          <p:nvPr>
            <p:ph type="sldNum" sz="quarter" idx="12"/>
          </p:nvPr>
        </p:nvSpPr>
        <p:spPr>
          <a:xfrm>
            <a:off x="843702" y="2506133"/>
            <a:ext cx="1188298" cy="720332"/>
          </a:xfrm>
        </p:spPr>
        <p:txBody>
          <a:bodyPr/>
          <a:lstStyle>
            <a:lvl1pPr>
              <a:defRPr sz="2800"/>
            </a:lvl1pPr>
          </a:lstStyle>
          <a:p>
            <a:fld id="{4FAB73BC-B049-4115-A692-8D63A059BFB8}"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069848"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364224"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CA25C232-0FB5-4CB9-B6D8-AF99C3DED39C}" type="datetime1">
              <a:rPr lang="en-US" smtClean="0"/>
              <a:t>9/16/2019</a:t>
            </a:fld>
            <a:endParaRPr lang="en-US" dirty="0"/>
          </a:p>
        </p:txBody>
      </p:sp>
      <p:sp>
        <p:nvSpPr>
          <p:cNvPr id="6" name="Footer Placeholder 5"/>
          <p:cNvSpPr>
            <a:spLocks noGrp="1"/>
          </p:cNvSpPr>
          <p:nvPr>
            <p:ph type="ftr" sz="quarter" idx="11"/>
          </p:nvPr>
        </p:nvSpPr>
        <p:spPr/>
        <p:txBody>
          <a:bodyPr/>
          <a:lstStyle/>
          <a:p>
            <a:r>
              <a:rPr lang="en-US"/>
              <a:t>PHMSA</a:t>
            </a:r>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66800"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69848"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364224"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364224"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D7023EC-C573-4E98-8132-3198B455706F}" type="datetime1">
              <a:rPr lang="en-US" smtClean="0"/>
              <a:t>9/16/2019</a:t>
            </a:fld>
            <a:endParaRPr lang="en-US" dirty="0"/>
          </a:p>
        </p:txBody>
      </p:sp>
      <p:sp>
        <p:nvSpPr>
          <p:cNvPr id="8" name="Footer Placeholder 7"/>
          <p:cNvSpPr>
            <a:spLocks noGrp="1"/>
          </p:cNvSpPr>
          <p:nvPr>
            <p:ph type="ftr" sz="quarter" idx="11"/>
          </p:nvPr>
        </p:nvSpPr>
        <p:spPr/>
        <p:txBody>
          <a:bodyPr/>
          <a:lstStyle/>
          <a:p>
            <a:r>
              <a:rPr lang="en-US"/>
              <a:t>PHMSA</a:t>
            </a:r>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437218B8-176A-43E6-8A24-798676E0B715}" type="datetime1">
              <a:rPr lang="en-US" smtClean="0"/>
              <a:t>9/16/2019</a:t>
            </a:fld>
            <a:endParaRPr lang="en-US" dirty="0"/>
          </a:p>
        </p:txBody>
      </p:sp>
      <p:sp>
        <p:nvSpPr>
          <p:cNvPr id="4" name="Footer Placeholder 3"/>
          <p:cNvSpPr>
            <a:spLocks noGrp="1"/>
          </p:cNvSpPr>
          <p:nvPr>
            <p:ph type="ftr" sz="quarter" idx="11"/>
          </p:nvPr>
        </p:nvSpPr>
        <p:spPr/>
        <p:txBody>
          <a:bodyPr/>
          <a:lstStyle/>
          <a:p>
            <a:r>
              <a:rPr lang="en-US"/>
              <a:t>PHMSA</a:t>
            </a:r>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77C0516-3A9F-4FA8-BCD4-853218871ED5}" type="datetime1">
              <a:rPr lang="en-US" smtClean="0"/>
              <a:t>9/16/2019</a:t>
            </a:fld>
            <a:endParaRPr lang="en-US" dirty="0"/>
          </a:p>
        </p:txBody>
      </p:sp>
      <p:sp>
        <p:nvSpPr>
          <p:cNvPr id="3" name="Footer Placeholder 2"/>
          <p:cNvSpPr>
            <a:spLocks noGrp="1"/>
          </p:cNvSpPr>
          <p:nvPr>
            <p:ph type="ftr" sz="quarter" idx="11"/>
          </p:nvPr>
        </p:nvSpPr>
        <p:spPr/>
        <p:txBody>
          <a:bodyPr/>
          <a:lstStyle/>
          <a:p>
            <a:r>
              <a:rPr lang="en-US"/>
              <a:t>PHMSA</a:t>
            </a:r>
            <a:endParaRPr lang="en-US" dirty="0"/>
          </a:p>
        </p:txBody>
      </p:sp>
      <p:sp>
        <p:nvSpPr>
          <p:cNvPr id="4" name="Slide Number Placeholder 3"/>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Rectangle 7"/>
          <p:cNvSpPr/>
          <p:nvPr/>
        </p:nvSpPr>
        <p:spPr>
          <a:xfrm>
            <a:off x="8303740" y="0"/>
            <a:ext cx="3888259" cy="6857999"/>
          </a:xfrm>
          <a:prstGeom prst="rect">
            <a:avLst/>
          </a:prstGeom>
          <a:blipFill dpi="0" rotWithShape="1">
            <a:blip r:embed="rId2">
              <a:alphaModFix amt="4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0"/>
            </a:lvl1pPr>
          </a:lstStyle>
          <a:p>
            <a:r>
              <a:rPr lang="en-US"/>
              <a:t>Click to edit Master title style</a:t>
            </a:r>
            <a:endParaRPr lang="en-US" dirty="0"/>
          </a:p>
        </p:txBody>
      </p:sp>
      <p:sp>
        <p:nvSpPr>
          <p:cNvPr id="3" name="Content Placeholder 2"/>
          <p:cNvSpPr>
            <a:spLocks noGrp="1"/>
          </p:cNvSpPr>
          <p:nvPr>
            <p:ph idx="1"/>
          </p:nvPr>
        </p:nvSpPr>
        <p:spPr>
          <a:xfrm>
            <a:off x="838200" y="685800"/>
            <a:ext cx="6711696" cy="5020056"/>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5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2B0867E9-3A9C-4289-B596-5A58C716A0D0}" type="datetime1">
              <a:rPr lang="en-US" smtClean="0"/>
              <a:t>9/16/2019</a:t>
            </a:fld>
            <a:endParaRPr lang="en-US" dirty="0"/>
          </a:p>
        </p:txBody>
      </p:sp>
      <p:sp>
        <p:nvSpPr>
          <p:cNvPr id="6" name="Footer Placeholder 5"/>
          <p:cNvSpPr>
            <a:spLocks noGrp="1"/>
          </p:cNvSpPr>
          <p:nvPr>
            <p:ph type="ftr" sz="quarter" idx="11"/>
          </p:nvPr>
        </p:nvSpPr>
        <p:spPr/>
        <p:txBody>
          <a:bodyPr/>
          <a:lstStyle/>
          <a:p>
            <a:r>
              <a:rPr lang="en-US"/>
              <a:t>PHMSA</a:t>
            </a:r>
            <a:endParaRPr lang="en-US" dirty="0"/>
          </a:p>
        </p:txBody>
      </p:sp>
      <p:grpSp>
        <p:nvGrpSpPr>
          <p:cNvPr id="9" name="Group 8"/>
          <p:cNvGrpSpPr>
            <a:grpSpLocks noChangeAspect="1"/>
          </p:cNvGrpSpPr>
          <p:nvPr/>
        </p:nvGrpSpPr>
        <p:grpSpPr>
          <a:xfrm>
            <a:off x="11401725" y="6229681"/>
            <a:ext cx="457200" cy="457200"/>
            <a:chOff x="11361456" y="6195813"/>
            <a:chExt cx="548640" cy="548640"/>
          </a:xfrm>
        </p:grpSpPr>
        <p:sp>
          <p:nvSpPr>
            <p:cNvPr id="10" name="Oval 9"/>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1" name="Oval 10"/>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11" name="Rectangle 10"/>
          <p:cNvSpPr/>
          <p:nvPr/>
        </p:nvSpPr>
        <p:spPr>
          <a:xfrm>
            <a:off x="8303740" y="0"/>
            <a:ext cx="3888259" cy="6857999"/>
          </a:xfrm>
          <a:prstGeom prst="rect">
            <a:avLst/>
          </a:prstGeom>
          <a:blipFill dpi="0" rotWithShape="1">
            <a:blip r:embed="rId2">
              <a:alphaModFix amt="4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0"/>
            <a:ext cx="8303740" cy="6858000"/>
          </a:xfrm>
          <a:solidFill>
            <a:schemeClr val="tx2">
              <a:lumMod val="20000"/>
              <a:lumOff val="80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5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ED2F4628-0236-4C5F-9EE7-A757260008AB}" type="datetime1">
              <a:rPr lang="en-US" smtClean="0"/>
              <a:t>9/16/2019</a:t>
            </a:fld>
            <a:endParaRPr lang="en-US" dirty="0"/>
          </a:p>
        </p:txBody>
      </p:sp>
      <p:grpSp>
        <p:nvGrpSpPr>
          <p:cNvPr id="8" name="Group 7"/>
          <p:cNvGrpSpPr>
            <a:grpSpLocks noChangeAspect="1"/>
          </p:cNvGrpSpPr>
          <p:nvPr/>
        </p:nvGrpSpPr>
        <p:grpSpPr>
          <a:xfrm>
            <a:off x="11401725" y="6229681"/>
            <a:ext cx="457200" cy="457200"/>
            <a:chOff x="11361456" y="6195813"/>
            <a:chExt cx="548640" cy="548640"/>
          </a:xfrm>
        </p:grpSpPr>
        <p:sp>
          <p:nvSpPr>
            <p:cNvPr id="9" name="Oval 8"/>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0" name="Oval 9"/>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9F93266-E6E4-4D0C-8241-05887954D8E9}" type="datetime1">
              <a:rPr lang="en-US" smtClean="0"/>
              <a:t>9/16/2019</a:t>
            </a:fld>
            <a:endParaRPr lang="en-US" dirty="0"/>
          </a:p>
        </p:txBody>
      </p:sp>
      <p:sp>
        <p:nvSpPr>
          <p:cNvPr id="5" name="Footer Placeholder 4"/>
          <p:cNvSpPr>
            <a:spLocks noGrp="1"/>
          </p:cNvSpPr>
          <p:nvPr>
            <p:ph type="ftr" sz="quarter" idx="11"/>
          </p:nvPr>
        </p:nvSpPr>
        <p:spPr/>
        <p:txBody>
          <a:bodyPr/>
          <a:lstStyle/>
          <a:p>
            <a:r>
              <a:rPr lang="en-US"/>
              <a:t>PHMSA</a:t>
            </a:r>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533400"/>
            <a:ext cx="2552700" cy="5638800"/>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066800" y="533400"/>
            <a:ext cx="7505700" cy="56388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08A69306-18A2-43AB-BA2B-8EB990296C1B}" type="datetime1">
              <a:rPr lang="en-US" smtClean="0"/>
              <a:t>9/16/2019</a:t>
            </a:fld>
            <a:endParaRPr lang="en-US" dirty="0"/>
          </a:p>
        </p:txBody>
      </p:sp>
      <p:sp>
        <p:nvSpPr>
          <p:cNvPr id="5" name="Footer Placeholder 4"/>
          <p:cNvSpPr>
            <a:spLocks noGrp="1"/>
          </p:cNvSpPr>
          <p:nvPr>
            <p:ph type="ftr" sz="quarter" idx="11"/>
          </p:nvPr>
        </p:nvSpPr>
        <p:spPr/>
        <p:txBody>
          <a:bodyPr/>
          <a:lstStyle/>
          <a:p>
            <a:r>
              <a:rPr lang="en-US"/>
              <a:t>PHMSA</a:t>
            </a:r>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microsoft.com/office/2007/relationships/hdphoto" Target="../media/hdphoto1.wdp"/></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69848" y="484632"/>
            <a:ext cx="10058400" cy="1609344"/>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69848" y="2121408"/>
            <a:ext cx="10058400" cy="4050792"/>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7964424" y="6272784"/>
            <a:ext cx="3273552" cy="365125"/>
          </a:xfrm>
          <a:prstGeom prst="rect">
            <a:avLst/>
          </a:prstGeom>
        </p:spPr>
        <p:txBody>
          <a:bodyPr vert="horz" lIns="91440" tIns="45720" rIns="91440" bIns="45720" rtlCol="0" anchor="ctr"/>
          <a:lstStyle>
            <a:lvl1pPr algn="r">
              <a:defRPr sz="1100">
                <a:solidFill>
                  <a:schemeClr val="tx2"/>
                </a:solidFill>
              </a:defRPr>
            </a:lvl1pPr>
          </a:lstStyle>
          <a:p>
            <a:fld id="{5CDF63EE-8C1B-489D-B148-2DE9A65F2428}" type="datetime1">
              <a:rPr lang="en-US" smtClean="0"/>
              <a:t>9/16/2019</a:t>
            </a:fld>
            <a:endParaRPr lang="en-US" dirty="0"/>
          </a:p>
        </p:txBody>
      </p:sp>
      <p:sp>
        <p:nvSpPr>
          <p:cNvPr id="5" name="Footer Placeholder 4"/>
          <p:cNvSpPr>
            <a:spLocks noGrp="1"/>
          </p:cNvSpPr>
          <p:nvPr>
            <p:ph type="ftr" sz="quarter" idx="3"/>
          </p:nvPr>
        </p:nvSpPr>
        <p:spPr>
          <a:xfrm>
            <a:off x="1088136" y="6272784"/>
            <a:ext cx="6327648" cy="365125"/>
          </a:xfrm>
          <a:prstGeom prst="rect">
            <a:avLst/>
          </a:prstGeom>
        </p:spPr>
        <p:txBody>
          <a:bodyPr vert="horz" lIns="91440" tIns="45720" rIns="91440" bIns="45720" rtlCol="0" anchor="ctr"/>
          <a:lstStyle>
            <a:lvl1pPr algn="l">
              <a:defRPr sz="1100">
                <a:solidFill>
                  <a:schemeClr val="tx2"/>
                </a:solidFill>
              </a:defRPr>
            </a:lvl1pPr>
          </a:lstStyle>
          <a:p>
            <a:r>
              <a:rPr lang="en-US"/>
              <a:t>PHMSA</a:t>
            </a:r>
            <a:endParaRPr lang="en-US" dirty="0"/>
          </a:p>
        </p:txBody>
      </p:sp>
      <p:grpSp>
        <p:nvGrpSpPr>
          <p:cNvPr id="7" name="Group 6"/>
          <p:cNvGrpSpPr>
            <a:grpSpLocks noChangeAspect="1"/>
          </p:cNvGrpSpPr>
          <p:nvPr/>
        </p:nvGrpSpPr>
        <p:grpSpPr>
          <a:xfrm>
            <a:off x="11401725" y="6229681"/>
            <a:ext cx="457200" cy="457200"/>
            <a:chOff x="11361456" y="6195813"/>
            <a:chExt cx="548640" cy="548640"/>
          </a:xfrm>
        </p:grpSpPr>
        <p:sp>
          <p:nvSpPr>
            <p:cNvPr id="8" name="Oval 7"/>
            <p:cNvSpPr/>
            <p:nvPr/>
          </p:nvSpPr>
          <p:spPr>
            <a:xfrm>
              <a:off x="11361456" y="6195813"/>
              <a:ext cx="548640" cy="548640"/>
            </a:xfrm>
            <a:prstGeom prst="ellipse">
              <a:avLst/>
            </a:prstGeom>
            <a:blipFill dpi="0" rotWithShape="1">
              <a:blip r:embed="rId13">
                <a:duotone>
                  <a:schemeClr val="accent1">
                    <a:shade val="45000"/>
                    <a:satMod val="135000"/>
                  </a:schemeClr>
                  <a:prstClr val="white"/>
                </a:duotone>
                <a:extLst>
                  <a:ext uri="{BEBA8EAE-BF5A-486C-A8C5-ECC9F3942E4B}">
                    <a14:imgProps xmlns:a14="http://schemas.microsoft.com/office/drawing/2010/main">
                      <a14:imgLayer r:embed="rId1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9" name="Oval 8"/>
            <p:cNvSpPr/>
            <p:nvPr/>
          </p:nvSpPr>
          <p:spPr>
            <a:xfrm>
              <a:off x="11396488" y="6230844"/>
              <a:ext cx="478576" cy="478578"/>
            </a:xfrm>
            <a:prstGeom prst="ellipse">
              <a:avLst/>
            </a:prstGeom>
            <a:noFill/>
            <a:ln w="12700" cap="flat" cmpd="sng" algn="ctr">
              <a:solidFill>
                <a:srgbClr val="FFFFFF"/>
              </a:solidFill>
              <a:prstDash val="solid"/>
            </a:ln>
            <a:effectLst/>
          </p:spPr>
        </p:sp>
      </p:grpSp>
      <p:sp>
        <p:nvSpPr>
          <p:cNvPr id="6" name="Slide Number Placeholder 5"/>
          <p:cNvSpPr>
            <a:spLocks noGrp="1"/>
          </p:cNvSpPr>
          <p:nvPr>
            <p:ph type="sldNum" sz="quarter" idx="4"/>
          </p:nvPr>
        </p:nvSpPr>
        <p:spPr>
          <a:xfrm>
            <a:off x="11311128" y="6272784"/>
            <a:ext cx="640080" cy="365125"/>
          </a:xfrm>
          <a:prstGeom prst="rect">
            <a:avLst/>
          </a:prstGeom>
        </p:spPr>
        <p:txBody>
          <a:bodyPr vert="horz" lIns="91440" tIns="45720" rIns="91440" bIns="45720" rtlCol="0" anchor="ctr"/>
          <a:lstStyle>
            <a:lvl1pPr algn="ctr">
              <a:defRPr sz="1400" b="0">
                <a:solidFill>
                  <a:srgbClr val="FFFFFF"/>
                </a:solidFill>
                <a:latin typeface="+mj-lt"/>
              </a:defRPr>
            </a:lvl1pPr>
          </a:lstStyle>
          <a:p>
            <a:fld id="{4FAB73BC-B049-4115-A692-8D63A059BFB8}"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841" r:id="rId1"/>
    <p:sldLayoutId id="2147483842" r:id="rId2"/>
    <p:sldLayoutId id="2147483843" r:id="rId3"/>
    <p:sldLayoutId id="2147483844" r:id="rId4"/>
    <p:sldLayoutId id="2147483845" r:id="rId5"/>
    <p:sldLayoutId id="2147483846" r:id="rId6"/>
    <p:sldLayoutId id="2147483847" r:id="rId7"/>
    <p:sldLayoutId id="2147483848" r:id="rId8"/>
    <p:sldLayoutId id="2147483849" r:id="rId9"/>
    <p:sldLayoutId id="2147483850" r:id="rId10"/>
    <p:sldLayoutId id="2147483851" r:id="rId11"/>
  </p:sldLayoutIdLst>
  <p:hf hdr="0" dt="0"/>
  <p:txStyles>
    <p:titleStyle>
      <a:lvl1pPr algn="l" defTabSz="914400" rtl="0" eaLnBrk="1" latinLnBrk="0" hangingPunct="1">
        <a:lnSpc>
          <a:spcPct val="90000"/>
        </a:lnSpc>
        <a:spcBef>
          <a:spcPct val="0"/>
        </a:spcBef>
        <a:buNone/>
        <a:defRPr sz="4800" kern="1200" cap="none" baseline="0">
          <a:blipFill>
            <a:blip r:embed="rId15">
              <a:extLst>
                <a:ext uri="{28A0092B-C50C-407E-A947-70E740481C1C}">
                  <a14:useLocalDpi xmlns:a14="http://schemas.microsoft.com/office/drawing/2010/main" val="0"/>
                </a:ext>
              </a:extLst>
            </a:blip>
            <a:tile tx="6350" ty="-127000" sx="65000" sy="64000" flip="none" algn="tl"/>
          </a:blip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lumMod val="75000"/>
          </a:schemeClr>
        </a:buClr>
        <a:buSzPct val="85000"/>
        <a:buFont typeface="Wingdings" pitchFamily="2" charset="2"/>
        <a:buChar char="§"/>
        <a:defRPr sz="2000" kern="1200">
          <a:solidFill>
            <a:schemeClr val="tx1"/>
          </a:solidFill>
          <a:latin typeface="+mn-lt"/>
          <a:ea typeface="+mn-ea"/>
          <a:cs typeface="+mn-cs"/>
        </a:defRPr>
      </a:lvl1pPr>
      <a:lvl2pPr marL="45720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800" kern="1200">
          <a:solidFill>
            <a:schemeClr val="tx1"/>
          </a:solidFill>
          <a:latin typeface="+mn-lt"/>
          <a:ea typeface="+mn-ea"/>
          <a:cs typeface="+mn-cs"/>
        </a:defRPr>
      </a:lvl2pPr>
      <a:lvl3pPr marL="73152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3pPr>
      <a:lvl4pPr marL="100584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4pPr>
      <a:lvl5pPr marL="128016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5pPr>
      <a:lvl6pPr marL="16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6pPr>
      <a:lvl7pPr marL="19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7pPr>
      <a:lvl8pPr marL="22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8pPr>
      <a:lvl9pPr marL="25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Layout" Target="../slideLayouts/slideLayout1.xml"/><Relationship Id="rId5" Type="http://schemas.openxmlformats.org/officeDocument/2006/relationships/image" Target="../media/image5.jpe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notesSlide" Target="../notesSlides/notesSlide1.xml"/><Relationship Id="rId2" Type="http://schemas.openxmlformats.org/officeDocument/2006/relationships/slideLayout" Target="../slideLayouts/slideLayout2.xml"/><Relationship Id="rId1" Type="http://schemas.openxmlformats.org/officeDocument/2006/relationships/tags" Target="../tags/tag1.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4.png"/><Relationship Id="rId1" Type="http://schemas.openxmlformats.org/officeDocument/2006/relationships/slideLayout" Target="../slideLayouts/slideLayout2.xml"/><Relationship Id="rId4"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notesSlide" Target="../notesSlides/notesSlide2.xml"/><Relationship Id="rId2" Type="http://schemas.openxmlformats.org/officeDocument/2006/relationships/slideLayout" Target="../slideLayouts/slideLayout1.xml"/><Relationship Id="rId1" Type="http://schemas.openxmlformats.org/officeDocument/2006/relationships/tags" Target="../tags/tag2.xml"/></Relationships>
</file>

<file path=ppt/slides/_rels/slide5.xml.rels><?xml version="1.0" encoding="UTF-8" standalone="yes"?>
<Relationships xmlns="http://schemas.openxmlformats.org/package/2006/relationships"><Relationship Id="rId3" Type="http://schemas.openxmlformats.org/officeDocument/2006/relationships/notesSlide" Target="../notesSlides/notesSlide3.xml"/><Relationship Id="rId2" Type="http://schemas.openxmlformats.org/officeDocument/2006/relationships/slideLayout" Target="../slideLayouts/slideLayout4.xml"/><Relationship Id="rId1" Type="http://schemas.openxmlformats.org/officeDocument/2006/relationships/tags" Target="../tags/tag3.xml"/><Relationship Id="rId4" Type="http://schemas.openxmlformats.org/officeDocument/2006/relationships/image" Target="../media/image7.png"/></Relationships>
</file>

<file path=ppt/slides/_rels/slide6.xml.rels><?xml version="1.0" encoding="UTF-8" standalone="yes"?>
<Relationships xmlns="http://schemas.openxmlformats.org/package/2006/relationships"><Relationship Id="rId3" Type="http://schemas.openxmlformats.org/officeDocument/2006/relationships/notesSlide" Target="../notesSlides/notesSlide4.xml"/><Relationship Id="rId2" Type="http://schemas.openxmlformats.org/officeDocument/2006/relationships/slideLayout" Target="../slideLayouts/slideLayout2.xml"/><Relationship Id="rId1" Type="http://schemas.openxmlformats.org/officeDocument/2006/relationships/tags" Target="../tags/tag4.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5.xml"/><Relationship Id="rId2" Type="http://schemas.openxmlformats.org/officeDocument/2006/relationships/slideLayout" Target="../slideLayouts/slideLayout2.xml"/><Relationship Id="rId1" Type="http://schemas.openxmlformats.org/officeDocument/2006/relationships/tags" Target="../tags/tag5.xml"/></Relationships>
</file>

<file path=ppt/slides/_rels/slide8.xml.rels><?xml version="1.0" encoding="UTF-8" standalone="yes"?>
<Relationships xmlns="http://schemas.openxmlformats.org/package/2006/relationships"><Relationship Id="rId3" Type="http://schemas.openxmlformats.org/officeDocument/2006/relationships/notesSlide" Target="../notesSlides/notesSlide6.xml"/><Relationship Id="rId2" Type="http://schemas.openxmlformats.org/officeDocument/2006/relationships/slideLayout" Target="../slideLayouts/slideLayout2.xml"/><Relationship Id="rId1" Type="http://schemas.openxmlformats.org/officeDocument/2006/relationships/tags" Target="../tags/tag6.xml"/></Relationships>
</file>

<file path=ppt/slides/_rels/slide9.xml.rels><?xml version="1.0" encoding="UTF-8" standalone="yes"?>
<Relationships xmlns="http://schemas.openxmlformats.org/package/2006/relationships"><Relationship Id="rId3" Type="http://schemas.openxmlformats.org/officeDocument/2006/relationships/notesSlide" Target="../notesSlides/notesSlide7.xml"/><Relationship Id="rId7" Type="http://schemas.openxmlformats.org/officeDocument/2006/relationships/image" Target="../media/image4.png"/><Relationship Id="rId2" Type="http://schemas.openxmlformats.org/officeDocument/2006/relationships/slideLayout" Target="../slideLayouts/slideLayout4.xml"/><Relationship Id="rId1" Type="http://schemas.openxmlformats.org/officeDocument/2006/relationships/tags" Target="../tags/tag7.xml"/><Relationship Id="rId6" Type="http://schemas.openxmlformats.org/officeDocument/2006/relationships/image" Target="../media/image8.jpg"/><Relationship Id="rId5" Type="http://schemas.microsoft.com/office/2007/relationships/hdphoto" Target="../media/hdphoto1.wdp"/><Relationship Id="rId4" Type="http://schemas.openxmlformats.org/officeDocument/2006/relationships/image" Target="../media/image2.png"/></Relationships>
</file>

<file path=ppt/slides/_rels/slide10.xml.rels><?xml version="1.0" encoding="UTF-8" standalone="yes"?>
<Relationships xmlns="http://schemas.openxmlformats.org/package/2006/relationships"><Relationship Id="rId3" Type="http://schemas.openxmlformats.org/officeDocument/2006/relationships/notesSlide" Target="../notesSlides/notesSlide8.xml"/><Relationship Id="rId2" Type="http://schemas.openxmlformats.org/officeDocument/2006/relationships/slideLayout" Target="../slideLayouts/slideLayout9.xml"/><Relationship Id="rId1" Type="http://schemas.openxmlformats.org/officeDocument/2006/relationships/tags" Target="../tags/tag8.xml"/><Relationship Id="rId4" Type="http://schemas.openxmlformats.org/officeDocument/2006/relationships/image" Target="../media/image9.jpg"/></Relationships>
</file>

<file path=ppt/slides/_rels/slide1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2.xml"/><Relationship Id="rId1" Type="http://schemas.openxmlformats.org/officeDocument/2006/relationships/tags" Target="../tags/tag9.xml"/></Relationships>
</file>

<file path=ppt/slides/_rels/slide12.xml.rels><?xml version="1.0" encoding="UTF-8" standalone="yes"?>
<Relationships xmlns="http://schemas.openxmlformats.org/package/2006/relationships"><Relationship Id="rId3" Type="http://schemas.openxmlformats.org/officeDocument/2006/relationships/notesSlide" Target="../notesSlides/notesSlide10.xml"/><Relationship Id="rId2" Type="http://schemas.openxmlformats.org/officeDocument/2006/relationships/slideLayout" Target="../slideLayouts/slideLayout2.xml"/><Relationship Id="rId1" Type="http://schemas.openxmlformats.org/officeDocument/2006/relationships/tags" Target="../tags/tag10.xml"/><Relationship Id="rId4" Type="http://schemas.openxmlformats.org/officeDocument/2006/relationships/hyperlink" Target="http://phmsa.dot.gov/pipeline/library/forms" TargetMode="External"/></Relationships>
</file>

<file path=ppt/slides/_rels/slide13.xml.rels><?xml version="1.0" encoding="UTF-8" standalone="yes"?>
<Relationships xmlns="http://schemas.openxmlformats.org/package/2006/relationships"><Relationship Id="rId3" Type="http://schemas.openxmlformats.org/officeDocument/2006/relationships/notesSlide" Target="../notesSlides/notesSlide11.xml"/><Relationship Id="rId2" Type="http://schemas.openxmlformats.org/officeDocument/2006/relationships/slideLayout" Target="../slideLayouts/slideLayout2.xml"/><Relationship Id="rId1" Type="http://schemas.openxmlformats.org/officeDocument/2006/relationships/tags" Target="../tags/tag11.xml"/></Relationships>
</file>

<file path=ppt/slides/_rels/slide14.xml.rels><?xml version="1.0" encoding="UTF-8" standalone="yes"?>
<Relationships xmlns="http://schemas.openxmlformats.org/package/2006/relationships"><Relationship Id="rId3" Type="http://schemas.openxmlformats.org/officeDocument/2006/relationships/notesSlide" Target="../notesSlides/notesSlide12.xml"/><Relationship Id="rId2" Type="http://schemas.openxmlformats.org/officeDocument/2006/relationships/slideLayout" Target="../slideLayouts/slideLayout2.xml"/><Relationship Id="rId1" Type="http://schemas.openxmlformats.org/officeDocument/2006/relationships/tags" Target="../tags/tag12.xml"/></Relationships>
</file>

<file path=ppt/slides/_rels/slide15.xml.rels><?xml version="1.0" encoding="UTF-8" standalone="yes"?>
<Relationships xmlns="http://schemas.openxmlformats.org/package/2006/relationships"><Relationship Id="rId3" Type="http://schemas.openxmlformats.org/officeDocument/2006/relationships/notesSlide" Target="../notesSlides/notesSlide13.xml"/><Relationship Id="rId2" Type="http://schemas.openxmlformats.org/officeDocument/2006/relationships/slideLayout" Target="../slideLayouts/slideLayout2.xml"/><Relationship Id="rId1" Type="http://schemas.openxmlformats.org/officeDocument/2006/relationships/tags" Target="../tags/tag13.xml"/></Relationships>
</file>

<file path=ppt/slides/_rels/slide16.xml.rels><?xml version="1.0" encoding="UTF-8" standalone="yes"?>
<Relationships xmlns="http://schemas.openxmlformats.org/package/2006/relationships"><Relationship Id="rId3" Type="http://schemas.openxmlformats.org/officeDocument/2006/relationships/notesSlide" Target="../notesSlides/notesSlide14.xml"/><Relationship Id="rId2" Type="http://schemas.openxmlformats.org/officeDocument/2006/relationships/slideLayout" Target="../slideLayouts/slideLayout4.xml"/><Relationship Id="rId1" Type="http://schemas.openxmlformats.org/officeDocument/2006/relationships/tags" Target="../tags/tag14.xml"/><Relationship Id="rId4" Type="http://schemas.openxmlformats.org/officeDocument/2006/relationships/image" Target="../media/image10.jpg"/></Relationships>
</file>

<file path=ppt/slides/_rels/slide17.xml.rels><?xml version="1.0" encoding="UTF-8" standalone="yes"?>
<Relationships xmlns="http://schemas.openxmlformats.org/package/2006/relationships"><Relationship Id="rId3" Type="http://schemas.openxmlformats.org/officeDocument/2006/relationships/notesSlide" Target="../notesSlides/notesSlide15.xml"/><Relationship Id="rId2" Type="http://schemas.openxmlformats.org/officeDocument/2006/relationships/slideLayout" Target="../slideLayouts/slideLayout2.xml"/><Relationship Id="rId1" Type="http://schemas.openxmlformats.org/officeDocument/2006/relationships/tags" Target="../tags/tag15.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notesSlide" Target="../notesSlides/notesSlide16.xml"/><Relationship Id="rId2" Type="http://schemas.openxmlformats.org/officeDocument/2006/relationships/slideLayout" Target="../slideLayouts/slideLayout2.xml"/><Relationship Id="rId1" Type="http://schemas.openxmlformats.org/officeDocument/2006/relationships/tags" Target="../tags/tag16.xml"/></Relationships>
</file>

<file path=ppt/slides/_rels/slide20.xml.rels><?xml version="1.0" encoding="UTF-8" standalone="yes"?>
<Relationships xmlns="http://schemas.openxmlformats.org/package/2006/relationships"><Relationship Id="rId3" Type="http://schemas.openxmlformats.org/officeDocument/2006/relationships/notesSlide" Target="../notesSlides/notesSlide17.xml"/><Relationship Id="rId2" Type="http://schemas.openxmlformats.org/officeDocument/2006/relationships/slideLayout" Target="../slideLayouts/slideLayout2.xml"/><Relationship Id="rId1" Type="http://schemas.openxmlformats.org/officeDocument/2006/relationships/tags" Target="../tags/tag17.xml"/></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18.xml"/><Relationship Id="rId2" Type="http://schemas.openxmlformats.org/officeDocument/2006/relationships/slideLayout" Target="../slideLayouts/slideLayout2.xml"/><Relationship Id="rId1" Type="http://schemas.openxmlformats.org/officeDocument/2006/relationships/tags" Target="../tags/tag18.xml"/></Relationships>
</file>

<file path=ppt/slides/_rels/slide22.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notesSlide" Target="../notesSlides/notesSlide19.xml"/><Relationship Id="rId2" Type="http://schemas.openxmlformats.org/officeDocument/2006/relationships/slideLayout" Target="../slideLayouts/slideLayout2.xml"/><Relationship Id="rId1" Type="http://schemas.openxmlformats.org/officeDocument/2006/relationships/tags" Target="../tags/tag19.xml"/></Relationships>
</file>

<file path=ppt/slides/_rels/slide26.xml.rels><?xml version="1.0" encoding="UTF-8" standalone="yes"?>
<Relationships xmlns="http://schemas.openxmlformats.org/package/2006/relationships"><Relationship Id="rId3" Type="http://schemas.openxmlformats.org/officeDocument/2006/relationships/notesSlide" Target="../notesSlides/notesSlide20.xml"/><Relationship Id="rId2" Type="http://schemas.openxmlformats.org/officeDocument/2006/relationships/slideLayout" Target="../slideLayouts/slideLayout2.xml"/><Relationship Id="rId1" Type="http://schemas.openxmlformats.org/officeDocument/2006/relationships/tags" Target="../tags/tag20.xml"/></Relationships>
</file>

<file path=ppt/slides/_rels/slide27.xml.rels><?xml version="1.0" encoding="UTF-8" standalone="yes"?>
<Relationships xmlns="http://schemas.openxmlformats.org/package/2006/relationships"><Relationship Id="rId3" Type="http://schemas.openxmlformats.org/officeDocument/2006/relationships/notesSlide" Target="../notesSlides/notesSlide21.xml"/><Relationship Id="rId2" Type="http://schemas.openxmlformats.org/officeDocument/2006/relationships/slideLayout" Target="../slideLayouts/slideLayout2.xml"/><Relationship Id="rId1" Type="http://schemas.openxmlformats.org/officeDocument/2006/relationships/tags" Target="../tags/tag21.xml"/></Relationships>
</file>

<file path=ppt/slides/_rels/slide28.xml.rels><?xml version="1.0" encoding="UTF-8" standalone="yes"?>
<Relationships xmlns="http://schemas.openxmlformats.org/package/2006/relationships"><Relationship Id="rId3" Type="http://schemas.openxmlformats.org/officeDocument/2006/relationships/notesSlide" Target="../notesSlides/notesSlide22.xml"/><Relationship Id="rId2" Type="http://schemas.openxmlformats.org/officeDocument/2006/relationships/slideLayout" Target="../slideLayouts/slideLayout2.xml"/><Relationship Id="rId1" Type="http://schemas.openxmlformats.org/officeDocument/2006/relationships/tags" Target="../tags/tag2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 name="Rectangle 141"/>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88952" cy="685800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p>
        </p:txBody>
      </p:sp>
      <p:sp>
        <p:nvSpPr>
          <p:cNvPr id="144" name="Rectangle 143"/>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928117"/>
            <a:ext cx="10351008"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6" name="Rectangle 145"/>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920834" y="5780565"/>
            <a:ext cx="10351008"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94" name="Rectangle 147"/>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885470" y="1110053"/>
            <a:ext cx="3386371" cy="4580301"/>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3095" name="Group 149"/>
          <p:cNvGrpSpPr>
            <a:grpSpLocks noGrp="1" noUngrp="1" noRot="1" noChangeAspect="1" noMove="1" noResize="1"/>
          </p:cNvGrpSpPr>
          <p:nvPr>
            <p:extLst>
              <p:ext uri="{386F3935-93C4-4BCD-93E2-E3B085C9AB24}">
                <p16:designElem xmlns:p16="http://schemas.microsoft.com/office/powerpoint/2015/main" val="1"/>
              </p:ext>
            </p:extLst>
          </p:nvPr>
        </p:nvGrpSpPr>
        <p:grpSpPr>
          <a:xfrm>
            <a:off x="9646920" y="5257800"/>
            <a:ext cx="1080904" cy="1080902"/>
            <a:chOff x="9685338" y="4460675"/>
            <a:chExt cx="1080904" cy="1080902"/>
          </a:xfrm>
        </p:grpSpPr>
        <p:sp>
          <p:nvSpPr>
            <p:cNvPr id="151" name="Oval 150"/>
            <p:cNvSpPr/>
            <p:nvPr>
              <p:extLst>
                <p:ext uri="{386F3935-93C4-4BCD-93E2-E3B085C9AB24}">
                  <p16:designElem xmlns:p16="http://schemas.microsoft.com/office/powerpoint/2015/main" val="1"/>
                </p:ext>
              </p:extLst>
            </p:nvPr>
          </p:nvSpPr>
          <p:spPr>
            <a:xfrm>
              <a:off x="9685338" y="4460675"/>
              <a:ext cx="1080904" cy="1080902"/>
            </a:xfrm>
            <a:prstGeom prst="ellipse">
              <a:avLst/>
            </a:prstGeom>
            <a:blipFill dpi="0" rotWithShape="1">
              <a:blip r:embed="rId4">
                <a:duotone>
                  <a:schemeClr val="accent1">
                    <a:shade val="45000"/>
                    <a:satMod val="135000"/>
                  </a:schemeClr>
                  <a:prstClr val="white"/>
                </a:duotone>
                <a:extLst/>
              </a:blip>
              <a:srcRect/>
              <a:tile tx="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3096" name="Oval 151"/>
            <p:cNvSpPr/>
            <p:nvPr>
              <p:extLst>
                <p:ext uri="{386F3935-93C4-4BCD-93E2-E3B085C9AB24}">
                  <p16:designElem xmlns:p16="http://schemas.microsoft.com/office/powerpoint/2015/main" val="1"/>
                </p:ext>
              </p:extLst>
            </p:nvPr>
          </p:nvSpPr>
          <p:spPr>
            <a:xfrm>
              <a:off x="9793429" y="4568765"/>
              <a:ext cx="864723" cy="864722"/>
            </a:xfrm>
            <a:prstGeom prst="ellipse">
              <a:avLst/>
            </a:prstGeom>
            <a:noFill/>
            <a:ln w="25400" cap="flat" cmpd="sng" algn="ctr">
              <a:solidFill>
                <a:sysClr val="window" lastClr="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pic>
        <p:nvPicPr>
          <p:cNvPr id="3076" name="Picture 5"/>
          <p:cNvPicPr>
            <a:picLocks noChangeAspect="1" noChangeArrowheads="1"/>
          </p:cNvPicPr>
          <p:nvPr/>
        </p:nvPicPr>
        <p:blipFill rotWithShape="1">
          <a:blip r:embed="rId5">
            <a:extLst>
              <a:ext uri="{28A0092B-C50C-407E-A947-70E740481C1C}">
                <a14:useLocalDpi xmlns:a14="http://schemas.microsoft.com/office/drawing/2010/main" val="0"/>
              </a:ext>
            </a:extLst>
          </a:blip>
          <a:srcRect/>
          <a:stretch/>
        </p:blipFill>
        <p:spPr bwMode="auto">
          <a:xfrm>
            <a:off x="1479632" y="1388911"/>
            <a:ext cx="5514148" cy="4011543"/>
          </a:xfrm>
          <a:prstGeom prst="rect">
            <a:avLst/>
          </a:prstGeo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 name="Title 3"/>
          <p:cNvSpPr>
            <a:spLocks noGrp="1"/>
          </p:cNvSpPr>
          <p:nvPr>
            <p:ph type="ctrTitle"/>
          </p:nvPr>
        </p:nvSpPr>
        <p:spPr>
          <a:xfrm>
            <a:off x="8200102" y="1432223"/>
            <a:ext cx="2818417" cy="3357976"/>
          </a:xfrm>
        </p:spPr>
        <p:txBody>
          <a:bodyPr vert="horz" lIns="91440" tIns="45720" rIns="91440" bIns="45720" rtlCol="0">
            <a:normAutofit/>
          </a:bodyPr>
          <a:lstStyle/>
          <a:p>
            <a:pPr>
              <a:defRPr/>
            </a:pPr>
            <a:r>
              <a:rPr lang="en-US" sz="3600" spc="-300" dirty="0"/>
              <a:t>Compliance Inspections</a:t>
            </a:r>
            <a:br>
              <a:rPr lang="en-US" sz="3600" spc="-300" dirty="0"/>
            </a:br>
            <a:r>
              <a:rPr lang="en-US" sz="3600" spc="-300" dirty="0"/>
              <a:t>of Natural Gas Systems</a:t>
            </a:r>
          </a:p>
        </p:txBody>
      </p:sp>
    </p:spTree>
    <p:extLst>
      <p:ext uri="{BB962C8B-B14F-4D97-AF65-F5344CB8AC3E}">
        <p14:creationId xmlns:p14="http://schemas.microsoft.com/office/powerpoint/2010/main" val="175896846"/>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pPr>
              <a:defRPr/>
            </a:pPr>
            <a:r>
              <a:rPr lang="en-US" dirty="0">
                <a:solidFill>
                  <a:srgbClr val="FF0000"/>
                </a:solidFill>
                <a:latin typeface="Arial Black" pitchFamily="34" charset="0"/>
              </a:rPr>
              <a:t>Safety Regulations Applicable to Natural Gas Systems</a:t>
            </a:r>
          </a:p>
        </p:txBody>
      </p:sp>
      <p:sp>
        <p:nvSpPr>
          <p:cNvPr id="3" name="Content Placeholder 2"/>
          <p:cNvSpPr>
            <a:spLocks noGrp="1"/>
          </p:cNvSpPr>
          <p:nvPr>
            <p:ph idx="1"/>
          </p:nvPr>
        </p:nvSpPr>
        <p:spPr/>
        <p:txBody>
          <a:bodyPr/>
          <a:lstStyle/>
          <a:p>
            <a:pPr>
              <a:spcBef>
                <a:spcPts val="0"/>
              </a:spcBef>
              <a:buFont typeface="Arial" pitchFamily="34" charset="0"/>
              <a:buChar char="•"/>
              <a:defRPr/>
            </a:pPr>
            <a:r>
              <a:rPr lang="en-US" sz="4000" dirty="0">
                <a:solidFill>
                  <a:srgbClr val="0F0F13"/>
                </a:solidFill>
              </a:rPr>
              <a:t>Who are these people and why are they calling me?</a:t>
            </a:r>
          </a:p>
          <a:p>
            <a:pPr>
              <a:spcBef>
                <a:spcPts val="0"/>
              </a:spcBef>
              <a:buNone/>
              <a:defRPr/>
            </a:pPr>
            <a:endParaRPr lang="en-US" sz="1000" dirty="0">
              <a:solidFill>
                <a:srgbClr val="0F0F13"/>
              </a:solidFill>
            </a:endParaRPr>
          </a:p>
          <a:p>
            <a:pPr>
              <a:spcBef>
                <a:spcPts val="0"/>
              </a:spcBef>
              <a:buFont typeface="Arial" pitchFamily="34" charset="0"/>
              <a:buChar char="•"/>
              <a:defRPr/>
            </a:pPr>
            <a:r>
              <a:rPr lang="en-US" sz="4000" dirty="0">
                <a:solidFill>
                  <a:srgbClr val="0F0F13"/>
                </a:solidFill>
              </a:rPr>
              <a:t>Where do they get their authority?</a:t>
            </a:r>
          </a:p>
          <a:p>
            <a:pPr marL="0" indent="0">
              <a:spcBef>
                <a:spcPts val="0"/>
              </a:spcBef>
              <a:buNone/>
              <a:defRPr/>
            </a:pPr>
            <a:endParaRPr lang="en-US" sz="4000" dirty="0"/>
          </a:p>
        </p:txBody>
      </p:sp>
    </p:spTree>
    <p:custDataLst>
      <p:tags r:id="rId1"/>
    </p:custDataLst>
    <p:extLst>
      <p:ext uri="{BB962C8B-B14F-4D97-AF65-F5344CB8AC3E}">
        <p14:creationId xmlns:p14="http://schemas.microsoft.com/office/powerpoint/2010/main" val="1944938683"/>
      </p:ext>
    </p:extLst>
  </p:cSld>
  <p:clrMapOvr>
    <a:masterClrMapping/>
  </p:clrMapOvr>
  <p:transition advTm="27968"/>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 calcmode="lin" valueType="num">
                                      <p:cBhvr>
                                        <p:cTn id="7" dur="1000" fill="hold"/>
                                        <p:tgtEl>
                                          <p:spTgt spid="3">
                                            <p:txEl>
                                              <p:pRg st="2" end="2"/>
                                            </p:txEl>
                                          </p:spTgt>
                                        </p:tgtEl>
                                        <p:attrNameLst>
                                          <p:attrName>ppt_w</p:attrName>
                                        </p:attrNameLst>
                                      </p:cBhvr>
                                      <p:tavLst>
                                        <p:tav tm="0">
                                          <p:val>
                                            <p:fltVal val="0"/>
                                          </p:val>
                                        </p:tav>
                                        <p:tav tm="100000">
                                          <p:val>
                                            <p:strVal val="#ppt_w"/>
                                          </p:val>
                                        </p:tav>
                                      </p:tavLst>
                                    </p:anim>
                                    <p:anim calcmode="lin" valueType="num">
                                      <p:cBhvr>
                                        <p:cTn id="8" dur="1000" fill="hold"/>
                                        <p:tgtEl>
                                          <p:spTgt spid="3">
                                            <p:txEl>
                                              <p:pRg st="2" end="2"/>
                                            </p:txEl>
                                          </p:spTgt>
                                        </p:tgtEl>
                                        <p:attrNameLst>
                                          <p:attrName>ppt_h</p:attrName>
                                        </p:attrNameLst>
                                      </p:cBhvr>
                                      <p:tavLst>
                                        <p:tav tm="0">
                                          <p:val>
                                            <p:fltVal val="0"/>
                                          </p:val>
                                        </p:tav>
                                        <p:tav tm="100000">
                                          <p:val>
                                            <p:strVal val="#ppt_h"/>
                                          </p:val>
                                        </p:tav>
                                      </p:tavLst>
                                    </p:anim>
                                    <p:animEffect transition="in" filter="fade">
                                      <p:cBhvr>
                                        <p:cTn id="9" dur="1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 name="Rectangle 70"/>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7545274" cy="6857999"/>
          </a:xfrm>
          <a:prstGeom prst="rect">
            <a:avLst/>
          </a:prstGeom>
          <a:blipFill dpi="0" rotWithShape="1">
            <a:blip r:embed="rId2">
              <a:alphaModFix amt="60000"/>
              <a:lum bright="70000" contrast="-70000"/>
              <a:extLs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73" name="Group 72"/>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74" name="Oval 73"/>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3">
                <a:duotone>
                  <a:schemeClr val="accent1">
                    <a:shade val="45000"/>
                    <a:satMod val="135000"/>
                  </a:schemeClr>
                  <a:prstClr val="white"/>
                </a:duotone>
                <a:extLst/>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75" name="Oval 74"/>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pic>
        <p:nvPicPr>
          <p:cNvPr id="1026" name="Picture 2" descr="C:\aawork\Photos\PHMSA Badge White.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l="13424" r="9933" b="-1"/>
          <a:stretch/>
        </p:blipFill>
        <p:spPr bwMode="auto">
          <a:xfrm>
            <a:off x="8203460" y="640080"/>
            <a:ext cx="3369177" cy="5280471"/>
          </a:xfrm>
          <a:prstGeom prst="rect">
            <a:avLst/>
          </a:prstGeom>
          <a:noFill/>
          <a:extLst>
            <a:ext uri="{909E8E84-426E-40DD-AFC4-6F175D3DCCD1}">
              <a14:hiddenFill xmlns:a14="http://schemas.microsoft.com/office/drawing/2010/main">
                <a:solidFill>
                  <a:srgbClr val="FFFFFF"/>
                </a:solidFill>
              </a14:hiddenFill>
            </a:ext>
          </a:extLst>
        </p:spPr>
      </p:pic>
      <p:sp>
        <p:nvSpPr>
          <p:cNvPr id="2" name="Title 1"/>
          <p:cNvSpPr>
            <a:spLocks noGrp="1"/>
          </p:cNvSpPr>
          <p:nvPr>
            <p:ph type="title"/>
          </p:nvPr>
        </p:nvSpPr>
        <p:spPr>
          <a:xfrm>
            <a:off x="382280" y="484632"/>
            <a:ext cx="6743844" cy="1609344"/>
          </a:xfrm>
        </p:spPr>
        <p:txBody>
          <a:bodyPr>
            <a:normAutofit/>
          </a:bodyPr>
          <a:lstStyle/>
          <a:p>
            <a:r>
              <a:rPr lang="en-US">
                <a:latin typeface="Arial Black" pitchFamily="34" charset="0"/>
              </a:rPr>
              <a:t>USC Section 60117</a:t>
            </a:r>
          </a:p>
        </p:txBody>
      </p:sp>
      <p:sp>
        <p:nvSpPr>
          <p:cNvPr id="3" name="Content Placeholder 2"/>
          <p:cNvSpPr>
            <a:spLocks noGrp="1"/>
          </p:cNvSpPr>
          <p:nvPr>
            <p:ph idx="1"/>
          </p:nvPr>
        </p:nvSpPr>
        <p:spPr>
          <a:xfrm>
            <a:off x="382279" y="2121408"/>
            <a:ext cx="6743845" cy="4050792"/>
          </a:xfrm>
        </p:spPr>
        <p:txBody>
          <a:bodyPr>
            <a:normAutofit/>
          </a:bodyPr>
          <a:lstStyle/>
          <a:p>
            <a:pPr>
              <a:buClr>
                <a:schemeClr val="accent1">
                  <a:lumMod val="50000"/>
                </a:schemeClr>
              </a:buClr>
            </a:pPr>
            <a:r>
              <a:rPr lang="en-US" sz="3200" dirty="0"/>
              <a:t>(c) – Entry and Inspection</a:t>
            </a:r>
          </a:p>
          <a:p>
            <a:pPr lvl="1">
              <a:buClr>
                <a:schemeClr val="accent1">
                  <a:lumMod val="50000"/>
                </a:schemeClr>
              </a:buClr>
            </a:pPr>
            <a:r>
              <a:rPr lang="en-US" sz="3200" dirty="0"/>
              <a:t>By displaying proper credentials, inspectors have the right to enter the premises </a:t>
            </a:r>
          </a:p>
          <a:p>
            <a:pPr lvl="1">
              <a:buClr>
                <a:schemeClr val="accent1">
                  <a:lumMod val="50000"/>
                </a:schemeClr>
              </a:buClr>
            </a:pPr>
            <a:r>
              <a:rPr lang="en-US" sz="3200" dirty="0"/>
              <a:t>Inspect records and property </a:t>
            </a:r>
          </a:p>
          <a:p>
            <a:pPr lvl="1">
              <a:buClr>
                <a:schemeClr val="accent1">
                  <a:lumMod val="50000"/>
                </a:schemeClr>
              </a:buClr>
            </a:pPr>
            <a:r>
              <a:rPr lang="en-US" sz="3200" dirty="0"/>
              <a:t>Reasonable time and manner</a:t>
            </a:r>
          </a:p>
        </p:txBody>
      </p:sp>
    </p:spTree>
    <p:extLst>
      <p:ext uri="{BB962C8B-B14F-4D97-AF65-F5344CB8AC3E}">
        <p14:creationId xmlns:p14="http://schemas.microsoft.com/office/powerpoint/2010/main" val="5511343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normAutofit fontScale="90000"/>
          </a:bodyPr>
          <a:lstStyle/>
          <a:p>
            <a:r>
              <a:rPr lang="en-US"/>
              <a:t>Safety Regulations Applicable to Natural Gas Systems</a:t>
            </a:r>
            <a:endParaRPr lang="en-US" dirty="0"/>
          </a:p>
        </p:txBody>
      </p:sp>
      <p:sp>
        <p:nvSpPr>
          <p:cNvPr id="3" name="Content Placeholder 2"/>
          <p:cNvSpPr>
            <a:spLocks noGrp="1"/>
          </p:cNvSpPr>
          <p:nvPr>
            <p:ph type="subTitle" idx="1"/>
          </p:nvPr>
        </p:nvSpPr>
        <p:spPr/>
        <p:txBody>
          <a:bodyPr>
            <a:normAutofit/>
          </a:bodyPr>
          <a:lstStyle/>
          <a:p>
            <a:r>
              <a:rPr lang="en-US"/>
              <a:t>49 CFR 192 - The Minimum Federal Safety Standards Applicable to the Transportation of Natural Gas and for Pipeline Facilities Used for this Transportation</a:t>
            </a:r>
            <a:endParaRPr lang="en-US" dirty="0"/>
          </a:p>
        </p:txBody>
      </p:sp>
    </p:spTree>
    <p:custDataLst>
      <p:tags r:id="rId1"/>
    </p:custDataLst>
    <p:extLst>
      <p:ext uri="{BB962C8B-B14F-4D97-AF65-F5344CB8AC3E}">
        <p14:creationId xmlns:p14="http://schemas.microsoft.com/office/powerpoint/2010/main" val="4064819787"/>
      </p:ext>
    </p:extLst>
  </p:cSld>
  <p:clrMapOvr>
    <a:masterClrMapping/>
  </p:clrMapOvr>
  <p:transition advTm="27968"/>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Safety Regulations Applicable to Natural Gas Systems</a:t>
            </a:r>
            <a:endParaRPr lang="en-US" dirty="0"/>
          </a:p>
        </p:txBody>
      </p:sp>
      <p:sp>
        <p:nvSpPr>
          <p:cNvPr id="3" name="Content Placeholder 2"/>
          <p:cNvSpPr>
            <a:spLocks noGrp="1"/>
          </p:cNvSpPr>
          <p:nvPr>
            <p:ph sz="half" idx="1"/>
          </p:nvPr>
        </p:nvSpPr>
        <p:spPr/>
        <p:txBody>
          <a:bodyPr>
            <a:normAutofit lnSpcReduction="10000"/>
          </a:bodyPr>
          <a:lstStyle/>
          <a:p>
            <a:r>
              <a:rPr lang="en-US" sz="2800" dirty="0"/>
              <a:t>Authority:  Natural Gas Pipeline Act of 1968 (49 U.S.C. sec. 1671 et seq.)</a:t>
            </a:r>
          </a:p>
          <a:p>
            <a:r>
              <a:rPr lang="en-US" sz="2800" dirty="0"/>
              <a:t>Re-Authorized by the Securing America's Future Energy: Protecting our Infrastructure of Pipelines and Enhancing Safety Act (SAFE PIPES Act) on March 3, 2016</a:t>
            </a:r>
          </a:p>
        </p:txBody>
      </p:sp>
      <p:pic>
        <p:nvPicPr>
          <p:cNvPr id="7" name="Content Placeholder 6"/>
          <p:cNvPicPr>
            <a:picLocks noGrp="1" noChangeAspect="1"/>
          </p:cNvPicPr>
          <p:nvPr>
            <p:ph sz="half" idx="2"/>
          </p:nvPr>
        </p:nvPicPr>
        <p:blipFill>
          <a:blip r:embed="rId4"/>
          <a:stretch>
            <a:fillRect/>
          </a:stretch>
        </p:blipFill>
        <p:spPr>
          <a:xfrm>
            <a:off x="7239199" y="2193925"/>
            <a:ext cx="3004739" cy="3978275"/>
          </a:xfrm>
          <a:prstGeom prst="rect">
            <a:avLst/>
          </a:prstGeom>
        </p:spPr>
      </p:pic>
    </p:spTree>
    <p:custDataLst>
      <p:tags r:id="rId1"/>
    </p:custDataLst>
    <p:extLst>
      <p:ext uri="{BB962C8B-B14F-4D97-AF65-F5344CB8AC3E}">
        <p14:creationId xmlns:p14="http://schemas.microsoft.com/office/powerpoint/2010/main" val="4161657675"/>
      </p:ext>
    </p:extLst>
  </p:cSld>
  <p:clrMapOvr>
    <a:masterClrMapping/>
  </p:clrMapOvr>
  <p:transition advTm="25156"/>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p:cTn id="7" dur="1000" fill="hold"/>
                                        <p:tgtEl>
                                          <p:spTgt spid="3">
                                            <p:txEl>
                                              <p:pRg st="1" end="1"/>
                                            </p:txEl>
                                          </p:spTgt>
                                        </p:tgtEl>
                                        <p:attrNameLst>
                                          <p:attrName>ppt_w</p:attrName>
                                        </p:attrNameLst>
                                      </p:cBhvr>
                                      <p:tavLst>
                                        <p:tav tm="0">
                                          <p:val>
                                            <p:fltVal val="0"/>
                                          </p:val>
                                        </p:tav>
                                        <p:tav tm="100000">
                                          <p:val>
                                            <p:strVal val="#ppt_w"/>
                                          </p:val>
                                        </p:tav>
                                      </p:tavLst>
                                    </p:anim>
                                    <p:anim calcmode="lin" valueType="num">
                                      <p:cBhvr>
                                        <p:cTn id="8" dur="1000" fill="hold"/>
                                        <p:tgtEl>
                                          <p:spTgt spid="3">
                                            <p:txEl>
                                              <p:pRg st="1" end="1"/>
                                            </p:txEl>
                                          </p:spTgt>
                                        </p:tgtEl>
                                        <p:attrNameLst>
                                          <p:attrName>ppt_h</p:attrName>
                                        </p:attrNameLst>
                                      </p:cBhvr>
                                      <p:tavLst>
                                        <p:tav tm="0">
                                          <p:val>
                                            <p:fltVal val="0"/>
                                          </p:val>
                                        </p:tav>
                                        <p:tav tm="100000">
                                          <p:val>
                                            <p:strVal val="#ppt_h"/>
                                          </p:val>
                                        </p:tav>
                                      </p:tavLst>
                                    </p:anim>
                                    <p:animEffect transition="in" filter="fade">
                                      <p:cBhvr>
                                        <p:cTn id="9" dur="1000"/>
                                        <p:tgtEl>
                                          <p:spTgt spid="3">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Part 190 Regulatory Authority</a:t>
            </a:r>
            <a:endParaRPr lang="en-US" dirty="0"/>
          </a:p>
        </p:txBody>
      </p:sp>
      <p:sp>
        <p:nvSpPr>
          <p:cNvPr id="3" name="Content Placeholder 2"/>
          <p:cNvSpPr>
            <a:spLocks noGrp="1"/>
          </p:cNvSpPr>
          <p:nvPr>
            <p:ph idx="1"/>
          </p:nvPr>
        </p:nvSpPr>
        <p:spPr/>
        <p:txBody>
          <a:bodyPr>
            <a:normAutofit/>
          </a:bodyPr>
          <a:lstStyle/>
          <a:p>
            <a:r>
              <a:rPr lang="en-US" sz="3200" dirty="0"/>
              <a:t>§190.203  Inspections and Investigations.</a:t>
            </a:r>
          </a:p>
          <a:p>
            <a:pPr lvl="1"/>
            <a:r>
              <a:rPr lang="en-US" sz="2800" dirty="0"/>
              <a:t>Upon presenting appropriate credentials authorized to enter upon, inspect, and examine, at reasonable times and in a reasonable manner, the records and properties of persons to the extent such records and properties are relevant to determining the compliance of such persons with the requirements of 49 U.S.C. 60101 et seq., or regulations, or orders issued there under. </a:t>
            </a:r>
          </a:p>
          <a:p>
            <a:pPr lvl="1"/>
            <a:endParaRPr lang="en-US" sz="2800" dirty="0"/>
          </a:p>
        </p:txBody>
      </p:sp>
    </p:spTree>
    <p:custDataLst>
      <p:tags r:id="rId1"/>
    </p:custDataLst>
    <p:extLst>
      <p:ext uri="{BB962C8B-B14F-4D97-AF65-F5344CB8AC3E}">
        <p14:creationId xmlns:p14="http://schemas.microsoft.com/office/powerpoint/2010/main" val="1318448819"/>
      </p:ext>
    </p:extLst>
  </p:cSld>
  <p:clrMapOvr>
    <a:masterClrMapping/>
  </p:clrMapOvr>
  <p:transition advTm="27968"/>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Part 190 Regulatory Authority</a:t>
            </a:r>
            <a:endParaRPr lang="en-US" dirty="0"/>
          </a:p>
        </p:txBody>
      </p:sp>
      <p:sp>
        <p:nvSpPr>
          <p:cNvPr id="3" name="Content Placeholder 2"/>
          <p:cNvSpPr>
            <a:spLocks noGrp="1"/>
          </p:cNvSpPr>
          <p:nvPr>
            <p:ph idx="1"/>
          </p:nvPr>
        </p:nvSpPr>
        <p:spPr/>
        <p:txBody>
          <a:bodyPr>
            <a:noAutofit/>
          </a:bodyPr>
          <a:lstStyle/>
          <a:p>
            <a:r>
              <a:rPr lang="en-US" sz="3600"/>
              <a:t>§190.203  Inspections and Investigations.</a:t>
            </a:r>
          </a:p>
          <a:p>
            <a:pPr lvl="1"/>
            <a:r>
              <a:rPr lang="en-US" sz="3200"/>
              <a:t>Inspections are ordinarily conducted</a:t>
            </a:r>
          </a:p>
          <a:p>
            <a:pPr lvl="2"/>
            <a:r>
              <a:rPr lang="en-US" sz="2800"/>
              <a:t>(1)  Routine scheduling </a:t>
            </a:r>
          </a:p>
          <a:p>
            <a:pPr lvl="2"/>
            <a:r>
              <a:rPr lang="en-US" sz="2800"/>
              <a:t>(2)  A complaint from a member of the public</a:t>
            </a:r>
          </a:p>
          <a:p>
            <a:pPr lvl="2"/>
            <a:r>
              <a:rPr lang="en-US" sz="2800"/>
              <a:t>(3)  Information obtained from previous inspection</a:t>
            </a:r>
          </a:p>
          <a:p>
            <a:pPr lvl="2"/>
            <a:r>
              <a:rPr lang="en-US" sz="2800"/>
              <a:t>(4)  Report from a State agency participating in the Federal Program under 49 U.S.C. 60105</a:t>
            </a:r>
          </a:p>
          <a:p>
            <a:pPr lvl="2"/>
            <a:r>
              <a:rPr lang="en-US" sz="2800"/>
              <a:t>(5)  Pipeline accident or incident</a:t>
            </a:r>
          </a:p>
          <a:p>
            <a:pPr lvl="2"/>
            <a:r>
              <a:rPr lang="en-US" sz="2800"/>
              <a:t>(6)  Whenever deemed appropriate</a:t>
            </a:r>
            <a:endParaRPr lang="en-US" sz="2800" dirty="0"/>
          </a:p>
        </p:txBody>
      </p:sp>
    </p:spTree>
    <p:custDataLst>
      <p:tags r:id="rId1"/>
    </p:custDataLst>
    <p:extLst>
      <p:ext uri="{BB962C8B-B14F-4D97-AF65-F5344CB8AC3E}">
        <p14:creationId xmlns:p14="http://schemas.microsoft.com/office/powerpoint/2010/main" val="2445698117"/>
      </p:ext>
    </p:extLst>
  </p:cSld>
  <p:clrMapOvr>
    <a:masterClrMapping/>
  </p:clrMapOvr>
  <p:transition advTm="27968"/>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7" presetClass="entr" presetSubtype="4"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anim calcmode="lin" valueType="num">
                                      <p:cBhvr additive="base">
                                        <p:cTn id="7" dur="1000" fill="hold"/>
                                        <p:tgtEl>
                                          <p:spTgt spid="3">
                                            <p:txEl>
                                              <p:pRg st="4" end="4"/>
                                            </p:txEl>
                                          </p:spTgt>
                                        </p:tgtEl>
                                        <p:attrNameLst>
                                          <p:attrName>ppt_x</p:attrName>
                                        </p:attrNameLst>
                                      </p:cBhvr>
                                      <p:tavLst>
                                        <p:tav tm="0">
                                          <p:val>
                                            <p:strVal val="#ppt_x"/>
                                          </p:val>
                                        </p:tav>
                                        <p:tav tm="100000">
                                          <p:val>
                                            <p:strVal val="#ppt_x"/>
                                          </p:val>
                                        </p:tav>
                                      </p:tavLst>
                                    </p:anim>
                                    <p:anim calcmode="lin" valueType="num">
                                      <p:cBhvr additive="base">
                                        <p:cTn id="8" dur="1000" fill="hold"/>
                                        <p:tgtEl>
                                          <p:spTgt spid="3">
                                            <p:txEl>
                                              <p:pRg st="4" end="4"/>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7" presetClass="entr" presetSubtype="4" fill="hold" nodeType="click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anim calcmode="lin" valueType="num">
                                      <p:cBhvr additive="base">
                                        <p:cTn id="13" dur="1000" fill="hold"/>
                                        <p:tgtEl>
                                          <p:spTgt spid="3">
                                            <p:txEl>
                                              <p:pRg st="5" end="5"/>
                                            </p:txEl>
                                          </p:spTgt>
                                        </p:tgtEl>
                                        <p:attrNameLst>
                                          <p:attrName>ppt_x</p:attrName>
                                        </p:attrNameLst>
                                      </p:cBhvr>
                                      <p:tavLst>
                                        <p:tav tm="0">
                                          <p:val>
                                            <p:strVal val="#ppt_x"/>
                                          </p:val>
                                        </p:tav>
                                        <p:tav tm="100000">
                                          <p:val>
                                            <p:strVal val="#ppt_x"/>
                                          </p:val>
                                        </p:tav>
                                      </p:tavLst>
                                    </p:anim>
                                    <p:anim calcmode="lin" valueType="num">
                                      <p:cBhvr additive="base">
                                        <p:cTn id="14" dur="1000" fill="hold"/>
                                        <p:tgtEl>
                                          <p:spTgt spid="3">
                                            <p:txEl>
                                              <p:pRg st="5" end="5"/>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7" presetClass="entr" presetSubtype="4" fill="hold" nodeType="click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anim calcmode="lin" valueType="num">
                                      <p:cBhvr additive="base">
                                        <p:cTn id="19" dur="1000" fill="hold"/>
                                        <p:tgtEl>
                                          <p:spTgt spid="3">
                                            <p:txEl>
                                              <p:pRg st="6" end="6"/>
                                            </p:txEl>
                                          </p:spTgt>
                                        </p:tgtEl>
                                        <p:attrNameLst>
                                          <p:attrName>ppt_x</p:attrName>
                                        </p:attrNameLst>
                                      </p:cBhvr>
                                      <p:tavLst>
                                        <p:tav tm="0">
                                          <p:val>
                                            <p:strVal val="#ppt_x"/>
                                          </p:val>
                                        </p:tav>
                                        <p:tav tm="100000">
                                          <p:val>
                                            <p:strVal val="#ppt_x"/>
                                          </p:val>
                                        </p:tav>
                                      </p:tavLst>
                                    </p:anim>
                                    <p:anim calcmode="lin" valueType="num">
                                      <p:cBhvr additive="base">
                                        <p:cTn id="20" dur="1000" fill="hold"/>
                                        <p:tgtEl>
                                          <p:spTgt spid="3">
                                            <p:txEl>
                                              <p:pRg st="6" end="6"/>
                                            </p:txEl>
                                          </p:spTgt>
                                        </p:tgtEl>
                                        <p:attrNameLst>
                                          <p:attrName>ppt_y</p:attrName>
                                        </p:attrNameLst>
                                      </p:cBhvr>
                                      <p:tavLst>
                                        <p:tav tm="0">
                                          <p:val>
                                            <p:strVal val="1+#ppt_h/2"/>
                                          </p:val>
                                        </p:tav>
                                        <p:tav tm="100000">
                                          <p:val>
                                            <p:strVal val="#ppt_y"/>
                                          </p:val>
                                        </p:tav>
                                      </p:tavLst>
                                    </p:anim>
                                  </p:childTnLst>
                                </p:cTn>
                              </p:par>
                            </p:childTnLst>
                          </p:cTn>
                        </p:par>
                      </p:childTnLst>
                    </p:cTn>
                  </p:par>
                  <p:par>
                    <p:cTn id="21" fill="hold">
                      <p:stCondLst>
                        <p:cond delay="indefinite"/>
                      </p:stCondLst>
                      <p:childTnLst>
                        <p:par>
                          <p:cTn id="22" fill="hold">
                            <p:stCondLst>
                              <p:cond delay="0"/>
                            </p:stCondLst>
                            <p:childTnLst>
                              <p:par>
                                <p:cTn id="23" presetID="7" presetClass="entr" presetSubtype="4" fill="hold" nodeType="clickEffect">
                                  <p:stCondLst>
                                    <p:cond delay="0"/>
                                  </p:stCondLst>
                                  <p:childTnLst>
                                    <p:set>
                                      <p:cBhvr>
                                        <p:cTn id="24" dur="1" fill="hold">
                                          <p:stCondLst>
                                            <p:cond delay="0"/>
                                          </p:stCondLst>
                                        </p:cTn>
                                        <p:tgtEl>
                                          <p:spTgt spid="3">
                                            <p:txEl>
                                              <p:pRg st="7" end="7"/>
                                            </p:txEl>
                                          </p:spTgt>
                                        </p:tgtEl>
                                        <p:attrNameLst>
                                          <p:attrName>style.visibility</p:attrName>
                                        </p:attrNameLst>
                                      </p:cBhvr>
                                      <p:to>
                                        <p:strVal val="visible"/>
                                      </p:to>
                                    </p:set>
                                    <p:anim calcmode="lin" valueType="num">
                                      <p:cBhvr additive="base">
                                        <p:cTn id="25" dur="1000" fill="hold"/>
                                        <p:tgtEl>
                                          <p:spTgt spid="3">
                                            <p:txEl>
                                              <p:pRg st="7" end="7"/>
                                            </p:txEl>
                                          </p:spTgt>
                                        </p:tgtEl>
                                        <p:attrNameLst>
                                          <p:attrName>ppt_x</p:attrName>
                                        </p:attrNameLst>
                                      </p:cBhvr>
                                      <p:tavLst>
                                        <p:tav tm="0">
                                          <p:val>
                                            <p:strVal val="#ppt_x"/>
                                          </p:val>
                                        </p:tav>
                                        <p:tav tm="100000">
                                          <p:val>
                                            <p:strVal val="#ppt_x"/>
                                          </p:val>
                                        </p:tav>
                                      </p:tavLst>
                                    </p:anim>
                                    <p:anim calcmode="lin" valueType="num">
                                      <p:cBhvr additive="base">
                                        <p:cTn id="26" dur="1000" fill="hold"/>
                                        <p:tgtEl>
                                          <p:spTgt spid="3">
                                            <p:txEl>
                                              <p:pRg st="7" end="7"/>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How Do I Prepare for an Inspection?</a:t>
            </a:r>
            <a:endParaRPr lang="en-US" dirty="0"/>
          </a:p>
        </p:txBody>
      </p:sp>
      <p:sp>
        <p:nvSpPr>
          <p:cNvPr id="3" name="Content Placeholder 2"/>
          <p:cNvSpPr>
            <a:spLocks noGrp="1"/>
          </p:cNvSpPr>
          <p:nvPr>
            <p:ph idx="1"/>
          </p:nvPr>
        </p:nvSpPr>
        <p:spPr/>
        <p:txBody>
          <a:bodyPr>
            <a:normAutofit/>
          </a:bodyPr>
          <a:lstStyle/>
          <a:p>
            <a:r>
              <a:rPr lang="en-US" sz="3600" dirty="0"/>
              <a:t>What do I do?</a:t>
            </a:r>
          </a:p>
          <a:p>
            <a:r>
              <a:rPr lang="en-US" sz="3600" dirty="0"/>
              <a:t>Where do I begin?</a:t>
            </a:r>
          </a:p>
          <a:p>
            <a:r>
              <a:rPr lang="en-US" sz="3600" dirty="0"/>
              <a:t>What do I look for?</a:t>
            </a:r>
          </a:p>
          <a:p>
            <a:r>
              <a:rPr lang="en-US" sz="3600" dirty="0"/>
              <a:t>What’s the inspector going to look at and for?</a:t>
            </a:r>
          </a:p>
        </p:txBody>
      </p:sp>
    </p:spTree>
    <p:custDataLst>
      <p:tags r:id="rId1"/>
    </p:custDataLst>
    <p:extLst>
      <p:ext uri="{BB962C8B-B14F-4D97-AF65-F5344CB8AC3E}">
        <p14:creationId xmlns:p14="http://schemas.microsoft.com/office/powerpoint/2010/main" val="90192802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7" presetClass="entr" presetSubtype="4"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additive="base">
                                        <p:cTn id="7" dur="10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8" dur="10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7" presetClass="entr" presetSubtype="4"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additive="base">
                                        <p:cTn id="13" dur="10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4" dur="10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7" presetClass="entr" presetSubtype="4"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anim calcmode="lin" valueType="num">
                                      <p:cBhvr additive="base">
                                        <p:cTn id="19" dur="10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20" dur="10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 name="Rectangle 12"/>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white">
          <a:xfrm>
            <a:off x="0" y="0"/>
            <a:ext cx="12192000" cy="6858000"/>
          </a:xfrm>
          <a:prstGeom prst="rect">
            <a:avLst/>
          </a:prstGeom>
          <a:solidFill>
            <a:schemeClr val="bg1"/>
          </a:solidFill>
          <a:ln>
            <a:noFill/>
          </a:ln>
          <a:effectLst/>
        </p:spPr>
      </p:sp>
      <p:grpSp>
        <p:nvGrpSpPr>
          <p:cNvPr id="26" name="Group 14"/>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16" name="Oval 15"/>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7" name="Oval 16"/>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sp>
      </p:grpSp>
      <p:pic>
        <p:nvPicPr>
          <p:cNvPr id="8" name="Content Placeholder 7"/>
          <p:cNvPicPr>
            <a:picLocks noGrp="1" noChangeAspect="1"/>
          </p:cNvPicPr>
          <p:nvPr>
            <p:ph sz="half" idx="2"/>
          </p:nvPr>
        </p:nvPicPr>
        <p:blipFill rotWithShape="1">
          <a:blip r:embed="rId6"/>
          <a:srcRect l="36102" r="4851" b="-1"/>
          <a:stretch/>
        </p:blipFill>
        <p:spPr>
          <a:xfrm>
            <a:off x="1" y="10"/>
            <a:ext cx="6066502" cy="6857989"/>
          </a:xfrm>
          <a:prstGeom prst="rect">
            <a:avLst/>
          </a:prstGeom>
        </p:spPr>
      </p:pic>
      <p:sp>
        <p:nvSpPr>
          <p:cNvPr id="27" name="Rectangle 18"/>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066502" y="0"/>
            <a:ext cx="6125497" cy="6857999"/>
          </a:xfrm>
          <a:prstGeom prst="rect">
            <a:avLst/>
          </a:prstGeom>
          <a:blipFill dpi="0" rotWithShape="1">
            <a:blip r:embed="rId7">
              <a:alphaModFix amt="60000"/>
              <a:lum bright="70000" contrast="-70000"/>
              <a:extLs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28" name="Group 20"/>
          <p:cNvGrpSpPr>
            <a:grpSpLocks noGrp="1" noUngrp="1" noRot="1" noChangeAspect="1" noMove="1" noResize="1"/>
          </p:cNvGrpSpPr>
          <p:nvPr>
            <p:extLst>
              <p:ext uri="{386F3935-93C4-4BCD-93E2-E3B085C9AB24}">
                <p16:designElem xmlns:p16="http://schemas.microsoft.com/office/powerpoint/2015/main" val="1"/>
              </p:ext>
            </p:extLst>
          </p:nvPr>
        </p:nvGrpSpPr>
        <p:grpSpPr>
          <a:xfrm>
            <a:off x="11401725" y="6229681"/>
            <a:ext cx="457200" cy="457200"/>
            <a:chOff x="11361456" y="6195813"/>
            <a:chExt cx="548640" cy="548640"/>
          </a:xfrm>
        </p:grpSpPr>
        <p:sp>
          <p:nvSpPr>
            <p:cNvPr id="22" name="Oval 21"/>
            <p:cNvSpPr/>
            <p:nvPr>
              <p:extLst>
                <p:ext uri="{386F3935-93C4-4BCD-93E2-E3B085C9AB24}">
                  <p16:designElem xmlns:p16="http://schemas.microsoft.com/office/powerpoint/2015/main" val="1"/>
                </p:ext>
              </p:extLst>
            </p:nvPr>
          </p:nvSpPr>
          <p:spPr>
            <a:xfrm>
              <a:off x="11361456" y="6195813"/>
              <a:ext cx="548640" cy="548640"/>
            </a:xfrm>
            <a:prstGeom prst="ellipse">
              <a:avLst/>
            </a:prstGeom>
            <a:blipFill dpi="0" rotWithShape="1">
              <a:blip r:embed="rId4">
                <a:duotone>
                  <a:schemeClr val="accent1">
                    <a:shade val="45000"/>
                    <a:satMod val="135000"/>
                  </a:schemeClr>
                  <a:prstClr val="white"/>
                </a:duotone>
                <a:extLst/>
              </a:blip>
              <a:srcRect/>
              <a:tile tx="50800" ty="0" sx="85000" sy="85000" flip="none" algn="tl"/>
            </a:blipFill>
            <a:ln w="25400" cap="flat" cmpd="sng" algn="ctr">
              <a:noFill/>
              <a:prstDash val="solid"/>
            </a:ln>
            <a:effectLst/>
          </p:spPr>
          <p:txBody>
            <a:bodyPr lIns="0" tIns="0" rIns="0" bIns="0"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2000" b="0" i="0" u="none" strike="noStrike" kern="0" cap="none" spc="0" normalizeH="0" baseline="0" noProof="0" dirty="0">
                <a:ln>
                  <a:noFill/>
                </a:ln>
                <a:solidFill>
                  <a:prstClr val="white"/>
                </a:solidFill>
                <a:effectLst/>
                <a:uLnTx/>
                <a:uFillTx/>
                <a:latin typeface="Rockwell Extra Bold" pitchFamily="18" charset="0"/>
                <a:ea typeface="+mn-ea"/>
                <a:cs typeface="+mn-cs"/>
              </a:endParaRPr>
            </a:p>
          </p:txBody>
        </p:sp>
        <p:sp>
          <p:nvSpPr>
            <p:cNvPr id="23" name="Oval 22"/>
            <p:cNvSpPr/>
            <p:nvPr>
              <p:extLst>
                <p:ext uri="{386F3935-93C4-4BCD-93E2-E3B085C9AB24}">
                  <p16:designElem xmlns:p16="http://schemas.microsoft.com/office/powerpoint/2015/main" val="1"/>
                </p:ext>
              </p:extLst>
            </p:nvPr>
          </p:nvSpPr>
          <p:spPr>
            <a:xfrm>
              <a:off x="11396488" y="6230844"/>
              <a:ext cx="478576" cy="478578"/>
            </a:xfrm>
            <a:prstGeom prst="ellipse">
              <a:avLst/>
            </a:prstGeom>
            <a:noFill/>
            <a:ln w="12700" cap="flat" cmpd="sng" algn="ctr">
              <a:solidFill>
                <a:srgbClr val="FFFFFF"/>
              </a:solidFill>
              <a:prstDash val="solid"/>
            </a:ln>
            <a:effectLst/>
          </p:spPr>
          <p:txBody>
            <a:bodyPr rtlCol="0" anchor="ctr"/>
            <a:lstStyle/>
            <a:p>
              <a:pPr marL="0" marR="0" lvl="0" indent="0" algn="ctr" defTabSz="914400" eaLnBrk="1" fontAlgn="auto" latinLnBrk="0" hangingPunct="1">
                <a:lnSpc>
                  <a:spcPct val="100000"/>
                </a:lnSpc>
                <a:spcBef>
                  <a:spcPts val="0"/>
                </a:spcBef>
                <a:spcAft>
                  <a:spcPts val="0"/>
                </a:spcAft>
                <a:buClrTx/>
                <a:buSzTx/>
                <a:buFontTx/>
                <a:buNone/>
                <a:tabLst/>
                <a:defRPr/>
              </a:pPr>
              <a:endParaRPr kumimoji="0" lang="en-US" sz="1800" b="0" i="0" u="none" strike="noStrike" kern="0" cap="none" spc="0" normalizeH="0" baseline="0" noProof="0" dirty="0">
                <a:ln>
                  <a:noFill/>
                </a:ln>
                <a:solidFill>
                  <a:prstClr val="white"/>
                </a:solidFill>
                <a:effectLst/>
                <a:uLnTx/>
                <a:uFillTx/>
                <a:latin typeface="Calibri"/>
                <a:ea typeface="+mn-ea"/>
                <a:cs typeface="+mn-cs"/>
              </a:endParaRPr>
            </a:p>
          </p:txBody>
        </p:sp>
      </p:grpSp>
      <p:sp>
        <p:nvSpPr>
          <p:cNvPr id="2" name="Title 1"/>
          <p:cNvSpPr>
            <a:spLocks noGrp="1"/>
          </p:cNvSpPr>
          <p:nvPr>
            <p:ph type="title"/>
          </p:nvPr>
        </p:nvSpPr>
        <p:spPr>
          <a:xfrm>
            <a:off x="6400800" y="484632"/>
            <a:ext cx="5299586" cy="1609344"/>
          </a:xfrm>
          <a:ln>
            <a:noFill/>
          </a:ln>
        </p:spPr>
        <p:txBody>
          <a:bodyPr vert="horz" lIns="91440" tIns="45720" rIns="91440" bIns="45720" rtlCol="0" anchor="ctr">
            <a:normAutofit/>
          </a:bodyPr>
          <a:lstStyle/>
          <a:p>
            <a:r>
              <a:rPr lang="en-US" sz="3400"/>
              <a:t>What Type of Inspector </a:t>
            </a:r>
            <a:br>
              <a:rPr lang="en-US" sz="3400"/>
            </a:br>
            <a:r>
              <a:rPr lang="en-US" sz="3400"/>
              <a:t>Will I Get?</a:t>
            </a:r>
          </a:p>
        </p:txBody>
      </p:sp>
      <p:sp>
        <p:nvSpPr>
          <p:cNvPr id="3" name="Content Placeholder 2"/>
          <p:cNvSpPr>
            <a:spLocks noGrp="1"/>
          </p:cNvSpPr>
          <p:nvPr>
            <p:ph sz="half" idx="1"/>
          </p:nvPr>
        </p:nvSpPr>
        <p:spPr>
          <a:xfrm>
            <a:off x="6400799" y="2121408"/>
            <a:ext cx="5299585" cy="4050792"/>
          </a:xfrm>
        </p:spPr>
        <p:txBody>
          <a:bodyPr vert="horz" lIns="91440" tIns="45720" rIns="91440" bIns="45720" rtlCol="0">
            <a:normAutofit/>
          </a:bodyPr>
          <a:lstStyle/>
          <a:p>
            <a:r>
              <a:rPr lang="en-US" sz="2800" dirty="0"/>
              <a:t>What an inspector will focus on may vary depending on their personality, work background, or recent industry events.</a:t>
            </a:r>
          </a:p>
          <a:p>
            <a:endParaRPr lang="en-US" sz="2800" dirty="0"/>
          </a:p>
          <a:p>
            <a:r>
              <a:rPr lang="en-US" sz="2800" dirty="0"/>
              <a:t>Inspector looking at facts to determine compliance</a:t>
            </a:r>
          </a:p>
          <a:p>
            <a:endParaRPr lang="en-US" sz="2800" dirty="0"/>
          </a:p>
          <a:p>
            <a:endParaRPr lang="en-US" sz="2800" dirty="0"/>
          </a:p>
        </p:txBody>
      </p:sp>
    </p:spTree>
    <p:custDataLst>
      <p:tags r:id="rId1"/>
    </p:custDataLst>
    <p:extLst>
      <p:ext uri="{BB962C8B-B14F-4D97-AF65-F5344CB8AC3E}">
        <p14:creationId xmlns:p14="http://schemas.microsoft.com/office/powerpoint/2010/main" val="2572177891"/>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What Type of Inspection </a:t>
            </a:r>
            <a:br>
              <a:rPr lang="en-US"/>
            </a:br>
            <a:r>
              <a:rPr lang="en-US"/>
              <a:t>Will I Get?</a:t>
            </a:r>
            <a:endParaRPr lang="en-US" dirty="0"/>
          </a:p>
        </p:txBody>
      </p:sp>
      <p:pic>
        <p:nvPicPr>
          <p:cNvPr id="9" name="Picture Placeholder 8">
            <a:extLst>
              <a:ext uri="{FF2B5EF4-FFF2-40B4-BE49-F238E27FC236}">
                <a16:creationId xmlns:a16="http://schemas.microsoft.com/office/drawing/2014/main" id="{8A434CE6-C694-410E-B439-FF1DCBA28689}"/>
              </a:ext>
            </a:extLst>
          </p:cNvPr>
          <p:cNvPicPr>
            <a:picLocks noGrp="1" noChangeAspect="1"/>
          </p:cNvPicPr>
          <p:nvPr>
            <p:ph type="pic" idx="1"/>
          </p:nvPr>
        </p:nvPicPr>
        <p:blipFill>
          <a:blip r:embed="rId4"/>
          <a:srcRect t="3484" b="3484"/>
          <a:stretch>
            <a:fillRect/>
          </a:stretch>
        </p:blipFill>
        <p:spPr/>
      </p:pic>
      <p:sp>
        <p:nvSpPr>
          <p:cNvPr id="3" name="Content Placeholder 2"/>
          <p:cNvSpPr>
            <a:spLocks noGrp="1"/>
          </p:cNvSpPr>
          <p:nvPr>
            <p:ph type="body" sz="half" idx="2"/>
          </p:nvPr>
        </p:nvSpPr>
        <p:spPr/>
        <p:txBody>
          <a:bodyPr>
            <a:normAutofit/>
          </a:bodyPr>
          <a:lstStyle/>
          <a:p>
            <a:endParaRPr lang="en-US" sz="3200" dirty="0"/>
          </a:p>
          <a:p>
            <a:r>
              <a:rPr lang="en-US" sz="3200" dirty="0"/>
              <a:t>Clarify the type, dates and </a:t>
            </a:r>
          </a:p>
          <a:p>
            <a:r>
              <a:rPr lang="en-US" sz="3200" dirty="0"/>
              <a:t>location of the inspection!</a:t>
            </a:r>
          </a:p>
          <a:p>
            <a:endParaRPr lang="en-US" sz="3200" dirty="0"/>
          </a:p>
          <a:p>
            <a:endParaRPr lang="en-US" sz="3200" dirty="0"/>
          </a:p>
          <a:p>
            <a:endParaRPr lang="en-US" sz="3200" dirty="0"/>
          </a:p>
        </p:txBody>
      </p:sp>
    </p:spTree>
    <p:custDataLst>
      <p:tags r:id="rId1"/>
    </p:custDataLst>
    <p:extLst>
      <p:ext uri="{BB962C8B-B14F-4D97-AF65-F5344CB8AC3E}">
        <p14:creationId xmlns:p14="http://schemas.microsoft.com/office/powerpoint/2010/main" val="24540255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additive="base">
                                        <p:cTn id="7" dur="500" fill="hold"/>
                                        <p:tgtEl>
                                          <p:spTgt spid="3">
                                            <p:txEl>
                                              <p:pRg st="1" end="1"/>
                                            </p:txEl>
                                          </p:spTgt>
                                        </p:tgtEl>
                                        <p:attrNameLst>
                                          <p:attrName>ppt_x</p:attrName>
                                        </p:attrNameLst>
                                      </p:cBhvr>
                                      <p:tavLst>
                                        <p:tav tm="0">
                                          <p:val>
                                            <p:strVal val="#ppt_x"/>
                                          </p:val>
                                        </p:tav>
                                        <p:tav tm="100000">
                                          <p:val>
                                            <p:strVal val="#ppt_x"/>
                                          </p:val>
                                        </p:tav>
                                      </p:tavLst>
                                    </p:anim>
                                    <p:anim calcmode="lin" valueType="num">
                                      <p:cBhvr additive="base">
                                        <p:cTn id="8" dur="500" fill="hold"/>
                                        <p:tgtEl>
                                          <p:spTgt spid="3">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additive="base">
                                        <p:cTn id="13"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4" dur="500" fill="hold"/>
                                        <p:tgtEl>
                                          <p:spTgt spid="3">
                                            <p:txEl>
                                              <p:pRg st="2" end="2"/>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600" dirty="0"/>
              <a:t>Think like an inspector</a:t>
            </a:r>
          </a:p>
          <a:p>
            <a:pPr lvl="1"/>
            <a:r>
              <a:rPr lang="en-US" sz="3200" dirty="0"/>
              <a:t>Code requirements and not just company requirements</a:t>
            </a:r>
          </a:p>
          <a:p>
            <a:pPr lvl="1"/>
            <a:r>
              <a:rPr lang="en-US" sz="3200" dirty="0"/>
              <a:t>Current operator name, operator identification number, operator official, address, and contact information</a:t>
            </a:r>
          </a:p>
          <a:p>
            <a:pPr lvl="1"/>
            <a:endParaRPr lang="en-US" sz="3200" dirty="0"/>
          </a:p>
        </p:txBody>
      </p:sp>
    </p:spTree>
    <p:custDataLst>
      <p:tags r:id="rId1"/>
    </p:custDataLst>
    <p:extLst>
      <p:ext uri="{BB962C8B-B14F-4D97-AF65-F5344CB8AC3E}">
        <p14:creationId xmlns:p14="http://schemas.microsoft.com/office/powerpoint/2010/main" val="4558598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p:cTn id="7"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8"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p:cTn id="13"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a:t>Think like an inspector</a:t>
            </a:r>
          </a:p>
          <a:p>
            <a:pPr lvl="1"/>
            <a:r>
              <a:rPr lang="en-US" sz="2800"/>
              <a:t>Current forms</a:t>
            </a:r>
          </a:p>
          <a:p>
            <a:pPr lvl="1"/>
            <a:r>
              <a:rPr lang="en-US" sz="2800"/>
              <a:t>Forms available at: </a:t>
            </a:r>
          </a:p>
          <a:p>
            <a:pPr lvl="1"/>
            <a:r>
              <a:rPr lang="en-US" sz="2800">
                <a:hlinkClick r:id="rId4"/>
              </a:rPr>
              <a:t>http://phmsa.dot.gov/pipeline/library/forms</a:t>
            </a:r>
            <a:endParaRPr lang="en-US" sz="2800"/>
          </a:p>
          <a:p>
            <a:pPr lvl="1"/>
            <a:r>
              <a:rPr lang="en-US" sz="2800"/>
              <a:t>Standard, OQ, IM, Public Awareness, accident, control room management inspection forms are all available on the website</a:t>
            </a:r>
          </a:p>
          <a:p>
            <a:pPr lvl="1"/>
            <a:endParaRPr lang="en-US" sz="2800" dirty="0"/>
          </a:p>
        </p:txBody>
      </p:sp>
    </p:spTree>
    <p:custDataLst>
      <p:tags r:id="rId1"/>
    </p:custDataLst>
    <p:extLst>
      <p:ext uri="{BB962C8B-B14F-4D97-AF65-F5344CB8AC3E}">
        <p14:creationId xmlns:p14="http://schemas.microsoft.com/office/powerpoint/2010/main" val="1480120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p:cTn id="7"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8"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p:cTn id="13"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anim calcmode="lin" valueType="num">
                                      <p:cBhvr>
                                        <p:cTn id="19"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anim calcmode="lin" valueType="num">
                                      <p:cBhvr>
                                        <p:cTn id="25" dur="500" fill="hold"/>
                                        <p:tgtEl>
                                          <p:spTgt spid="3">
                                            <p:txEl>
                                              <p:pRg st="4" end="4"/>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4" end="4"/>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a:t>A complete, up-to-date operations and maintenance manual</a:t>
            </a:r>
          </a:p>
          <a:p>
            <a:pPr lvl="1"/>
            <a:r>
              <a:rPr lang="en-US" sz="2800"/>
              <a:t>Right company information</a:t>
            </a:r>
          </a:p>
          <a:p>
            <a:pPr lvl="1"/>
            <a:r>
              <a:rPr lang="en-US" sz="2800"/>
              <a:t>Most recent version</a:t>
            </a:r>
          </a:p>
          <a:p>
            <a:pPr lvl="1"/>
            <a:r>
              <a:rPr lang="en-US" sz="2800"/>
              <a:t>Procedures and processes for safely performing operations and maintenance tasks your system</a:t>
            </a:r>
          </a:p>
          <a:p>
            <a:pPr lvl="1"/>
            <a:r>
              <a:rPr lang="en-US" sz="2800"/>
              <a:t>Employee access</a:t>
            </a:r>
          </a:p>
          <a:p>
            <a:pPr lvl="1"/>
            <a:endParaRPr lang="en-US" sz="2800" dirty="0"/>
          </a:p>
        </p:txBody>
      </p:sp>
    </p:spTree>
    <p:custDataLst>
      <p:tags r:id="rId1"/>
    </p:custDataLst>
    <p:extLst>
      <p:ext uri="{BB962C8B-B14F-4D97-AF65-F5344CB8AC3E}">
        <p14:creationId xmlns:p14="http://schemas.microsoft.com/office/powerpoint/2010/main" val="34705637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p:cTn id="19"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p:cTn id="25"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par>
                    <p:cTn id="27" fill="hold">
                      <p:stCondLst>
                        <p:cond delay="indefinite"/>
                      </p:stCondLst>
                      <p:childTnLst>
                        <p:par>
                          <p:cTn id="28" fill="hold">
                            <p:stCondLst>
                              <p:cond delay="0"/>
                            </p:stCondLst>
                            <p:childTnLst>
                              <p:par>
                                <p:cTn id="29" presetID="23" presetClass="entr" presetSubtype="16" fill="hold"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p:cTn id="31" dur="500" fill="hold"/>
                                        <p:tgtEl>
                                          <p:spTgt spid="3">
                                            <p:txEl>
                                              <p:pRg st="4" end="4"/>
                                            </p:txEl>
                                          </p:spTgt>
                                        </p:tgtEl>
                                        <p:attrNameLst>
                                          <p:attrName>ppt_w</p:attrName>
                                        </p:attrNameLst>
                                      </p:cBhvr>
                                      <p:tavLst>
                                        <p:tav tm="0">
                                          <p:val>
                                            <p:fltVal val="0"/>
                                          </p:val>
                                        </p:tav>
                                        <p:tav tm="100000">
                                          <p:val>
                                            <p:strVal val="#ppt_w"/>
                                          </p:val>
                                        </p:tav>
                                      </p:tavLst>
                                    </p:anim>
                                    <p:anim calcmode="lin" valueType="num">
                                      <p:cBhvr>
                                        <p:cTn id="32" dur="500" fill="hold"/>
                                        <p:tgtEl>
                                          <p:spTgt spid="3">
                                            <p:txEl>
                                              <p:pRg st="4" end="4"/>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600"/>
              <a:t>A complete, up-to-date operations and maintenance manual</a:t>
            </a:r>
          </a:p>
          <a:p>
            <a:pPr lvl="1"/>
            <a:r>
              <a:rPr lang="en-US" sz="3200"/>
              <a:t>Manual have procedures for handling emergencies</a:t>
            </a:r>
          </a:p>
          <a:p>
            <a:pPr lvl="2"/>
            <a:r>
              <a:rPr lang="en-US" sz="2800"/>
              <a:t>Emergency response procedures.</a:t>
            </a:r>
          </a:p>
          <a:p>
            <a:pPr lvl="2"/>
            <a:r>
              <a:rPr lang="en-US" sz="2800"/>
              <a:t>Actions directed toward people first</a:t>
            </a:r>
          </a:p>
          <a:p>
            <a:endParaRPr lang="en-US" sz="3600" dirty="0"/>
          </a:p>
        </p:txBody>
      </p:sp>
    </p:spTree>
    <p:custDataLst>
      <p:tags r:id="rId1"/>
    </p:custDataLst>
    <p:extLst>
      <p:ext uri="{BB962C8B-B14F-4D97-AF65-F5344CB8AC3E}">
        <p14:creationId xmlns:p14="http://schemas.microsoft.com/office/powerpoint/2010/main" val="160943533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p:cTn id="19"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p:cTn id="25"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pPr lvl="1"/>
            <a:r>
              <a:rPr lang="en-US" sz="2800"/>
              <a:t>Complete and up-to-date damage prevention plan</a:t>
            </a:r>
          </a:p>
          <a:p>
            <a:pPr lvl="1"/>
            <a:r>
              <a:rPr lang="en-US" sz="2800"/>
              <a:t>Complete and up-to-date public awareness plan</a:t>
            </a:r>
          </a:p>
          <a:p>
            <a:pPr lvl="1"/>
            <a:r>
              <a:rPr lang="en-US" sz="2800"/>
              <a:t>Up-to-date operator qualification plan</a:t>
            </a:r>
          </a:p>
          <a:p>
            <a:pPr lvl="2"/>
            <a:r>
              <a:rPr lang="en-US" sz="2400"/>
              <a:t>Employee qualifications</a:t>
            </a:r>
          </a:p>
          <a:p>
            <a:pPr lvl="1"/>
            <a:r>
              <a:rPr lang="en-US" sz="2800"/>
              <a:t>Up-to-date drug and alcohol plan</a:t>
            </a:r>
          </a:p>
          <a:p>
            <a:pPr lvl="1"/>
            <a:r>
              <a:rPr lang="en-US" sz="2800"/>
              <a:t>Control room management</a:t>
            </a:r>
          </a:p>
          <a:p>
            <a:pPr lvl="1"/>
            <a:r>
              <a:rPr lang="en-US" sz="2800"/>
              <a:t>Integrity management plans</a:t>
            </a:r>
          </a:p>
          <a:p>
            <a:pPr lvl="1"/>
            <a:r>
              <a:rPr lang="en-US" sz="2800"/>
              <a:t>Training records</a:t>
            </a:r>
          </a:p>
          <a:p>
            <a:pPr lvl="1"/>
            <a:endParaRPr lang="en-US" sz="2800" dirty="0"/>
          </a:p>
        </p:txBody>
      </p:sp>
    </p:spTree>
    <p:custDataLst>
      <p:tags r:id="rId1"/>
    </p:custDataLst>
    <p:extLst>
      <p:ext uri="{BB962C8B-B14F-4D97-AF65-F5344CB8AC3E}">
        <p14:creationId xmlns:p14="http://schemas.microsoft.com/office/powerpoint/2010/main" val="22319751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10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10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10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10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p:cTn id="19" dur="1000" fill="hold"/>
                                        <p:tgtEl>
                                          <p:spTgt spid="3">
                                            <p:txEl>
                                              <p:pRg st="2" end="2"/>
                                            </p:txEl>
                                          </p:spTgt>
                                        </p:tgtEl>
                                        <p:attrNameLst>
                                          <p:attrName>ppt_w</p:attrName>
                                        </p:attrNameLst>
                                      </p:cBhvr>
                                      <p:tavLst>
                                        <p:tav tm="0">
                                          <p:val>
                                            <p:fltVal val="0"/>
                                          </p:val>
                                        </p:tav>
                                        <p:tav tm="100000">
                                          <p:val>
                                            <p:strVal val="#ppt_w"/>
                                          </p:val>
                                        </p:tav>
                                      </p:tavLst>
                                    </p:anim>
                                    <p:anim calcmode="lin" valueType="num">
                                      <p:cBhvr>
                                        <p:cTn id="20" dur="10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p:cTn id="25" dur="10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6" dur="10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par>
                    <p:cTn id="27" fill="hold">
                      <p:stCondLst>
                        <p:cond delay="indefinite"/>
                      </p:stCondLst>
                      <p:childTnLst>
                        <p:par>
                          <p:cTn id="28" fill="hold">
                            <p:stCondLst>
                              <p:cond delay="0"/>
                            </p:stCondLst>
                            <p:childTnLst>
                              <p:par>
                                <p:cTn id="29" presetID="23" presetClass="entr" presetSubtype="16" fill="hold"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p:cTn id="31" dur="1000" fill="hold"/>
                                        <p:tgtEl>
                                          <p:spTgt spid="3">
                                            <p:txEl>
                                              <p:pRg st="4" end="4"/>
                                            </p:txEl>
                                          </p:spTgt>
                                        </p:tgtEl>
                                        <p:attrNameLst>
                                          <p:attrName>ppt_w</p:attrName>
                                        </p:attrNameLst>
                                      </p:cBhvr>
                                      <p:tavLst>
                                        <p:tav tm="0">
                                          <p:val>
                                            <p:fltVal val="0"/>
                                          </p:val>
                                        </p:tav>
                                        <p:tav tm="100000">
                                          <p:val>
                                            <p:strVal val="#ppt_w"/>
                                          </p:val>
                                        </p:tav>
                                      </p:tavLst>
                                    </p:anim>
                                    <p:anim calcmode="lin" valueType="num">
                                      <p:cBhvr>
                                        <p:cTn id="32" dur="1000" fill="hold"/>
                                        <p:tgtEl>
                                          <p:spTgt spid="3">
                                            <p:txEl>
                                              <p:pRg st="4" end="4"/>
                                            </p:txEl>
                                          </p:spTgt>
                                        </p:tgtEl>
                                        <p:attrNameLst>
                                          <p:attrName>ppt_h</p:attrName>
                                        </p:attrNameLst>
                                      </p:cBhvr>
                                      <p:tavLst>
                                        <p:tav tm="0">
                                          <p:val>
                                            <p:fltVal val="0"/>
                                          </p:val>
                                        </p:tav>
                                        <p:tav tm="100000">
                                          <p:val>
                                            <p:strVal val="#ppt_h"/>
                                          </p:val>
                                        </p:tav>
                                      </p:tavLst>
                                    </p:anim>
                                  </p:childTnLst>
                                </p:cTn>
                              </p:par>
                            </p:childTnLst>
                          </p:cTn>
                        </p:par>
                      </p:childTnLst>
                    </p:cTn>
                  </p:par>
                  <p:par>
                    <p:cTn id="33" fill="hold">
                      <p:stCondLst>
                        <p:cond delay="indefinite"/>
                      </p:stCondLst>
                      <p:childTnLst>
                        <p:par>
                          <p:cTn id="34" fill="hold">
                            <p:stCondLst>
                              <p:cond delay="0"/>
                            </p:stCondLst>
                            <p:childTnLst>
                              <p:par>
                                <p:cTn id="35" presetID="23" presetClass="entr" presetSubtype="16" fill="hold" nodeType="clickEffect">
                                  <p:stCondLst>
                                    <p:cond delay="0"/>
                                  </p:stCondLst>
                                  <p:childTnLst>
                                    <p:set>
                                      <p:cBhvr>
                                        <p:cTn id="36" dur="1" fill="hold">
                                          <p:stCondLst>
                                            <p:cond delay="0"/>
                                          </p:stCondLst>
                                        </p:cTn>
                                        <p:tgtEl>
                                          <p:spTgt spid="3">
                                            <p:txEl>
                                              <p:pRg st="5" end="5"/>
                                            </p:txEl>
                                          </p:spTgt>
                                        </p:tgtEl>
                                        <p:attrNameLst>
                                          <p:attrName>style.visibility</p:attrName>
                                        </p:attrNameLst>
                                      </p:cBhvr>
                                      <p:to>
                                        <p:strVal val="visible"/>
                                      </p:to>
                                    </p:set>
                                    <p:anim calcmode="lin" valueType="num">
                                      <p:cBhvr>
                                        <p:cTn id="37" dur="1000" fill="hold"/>
                                        <p:tgtEl>
                                          <p:spTgt spid="3">
                                            <p:txEl>
                                              <p:pRg st="5" end="5"/>
                                            </p:txEl>
                                          </p:spTgt>
                                        </p:tgtEl>
                                        <p:attrNameLst>
                                          <p:attrName>ppt_w</p:attrName>
                                        </p:attrNameLst>
                                      </p:cBhvr>
                                      <p:tavLst>
                                        <p:tav tm="0">
                                          <p:val>
                                            <p:fltVal val="0"/>
                                          </p:val>
                                        </p:tav>
                                        <p:tav tm="100000">
                                          <p:val>
                                            <p:strVal val="#ppt_w"/>
                                          </p:val>
                                        </p:tav>
                                      </p:tavLst>
                                    </p:anim>
                                    <p:anim calcmode="lin" valueType="num">
                                      <p:cBhvr>
                                        <p:cTn id="38" dur="1000" fill="hold"/>
                                        <p:tgtEl>
                                          <p:spTgt spid="3">
                                            <p:txEl>
                                              <p:pRg st="5" end="5"/>
                                            </p:txEl>
                                          </p:spTgt>
                                        </p:tgtEl>
                                        <p:attrNameLst>
                                          <p:attrName>ppt_h</p:attrName>
                                        </p:attrNameLst>
                                      </p:cBhvr>
                                      <p:tavLst>
                                        <p:tav tm="0">
                                          <p:val>
                                            <p:fltVal val="0"/>
                                          </p:val>
                                        </p:tav>
                                        <p:tav tm="100000">
                                          <p:val>
                                            <p:strVal val="#ppt_h"/>
                                          </p:val>
                                        </p:tav>
                                      </p:tavLst>
                                    </p:anim>
                                  </p:childTnLst>
                                </p:cTn>
                              </p:par>
                            </p:childTnLst>
                          </p:cTn>
                        </p:par>
                      </p:childTnLst>
                    </p:cTn>
                  </p:par>
                  <p:par>
                    <p:cTn id="39" fill="hold">
                      <p:stCondLst>
                        <p:cond delay="indefinite"/>
                      </p:stCondLst>
                      <p:childTnLst>
                        <p:par>
                          <p:cTn id="40" fill="hold">
                            <p:stCondLst>
                              <p:cond delay="0"/>
                            </p:stCondLst>
                            <p:childTnLst>
                              <p:par>
                                <p:cTn id="41" presetID="23" presetClass="entr" presetSubtype="16" fill="hold" nodeType="clickEffect">
                                  <p:stCondLst>
                                    <p:cond delay="0"/>
                                  </p:stCondLst>
                                  <p:childTnLst>
                                    <p:set>
                                      <p:cBhvr>
                                        <p:cTn id="42" dur="1" fill="hold">
                                          <p:stCondLst>
                                            <p:cond delay="0"/>
                                          </p:stCondLst>
                                        </p:cTn>
                                        <p:tgtEl>
                                          <p:spTgt spid="3">
                                            <p:txEl>
                                              <p:pRg st="6" end="6"/>
                                            </p:txEl>
                                          </p:spTgt>
                                        </p:tgtEl>
                                        <p:attrNameLst>
                                          <p:attrName>style.visibility</p:attrName>
                                        </p:attrNameLst>
                                      </p:cBhvr>
                                      <p:to>
                                        <p:strVal val="visible"/>
                                      </p:to>
                                    </p:set>
                                    <p:anim calcmode="lin" valueType="num">
                                      <p:cBhvr>
                                        <p:cTn id="43" dur="1000" fill="hold"/>
                                        <p:tgtEl>
                                          <p:spTgt spid="3">
                                            <p:txEl>
                                              <p:pRg st="6" end="6"/>
                                            </p:txEl>
                                          </p:spTgt>
                                        </p:tgtEl>
                                        <p:attrNameLst>
                                          <p:attrName>ppt_w</p:attrName>
                                        </p:attrNameLst>
                                      </p:cBhvr>
                                      <p:tavLst>
                                        <p:tav tm="0">
                                          <p:val>
                                            <p:fltVal val="0"/>
                                          </p:val>
                                        </p:tav>
                                        <p:tav tm="100000">
                                          <p:val>
                                            <p:strVal val="#ppt_w"/>
                                          </p:val>
                                        </p:tav>
                                      </p:tavLst>
                                    </p:anim>
                                    <p:anim calcmode="lin" valueType="num">
                                      <p:cBhvr>
                                        <p:cTn id="44" dur="1000" fill="hold"/>
                                        <p:tgtEl>
                                          <p:spTgt spid="3">
                                            <p:txEl>
                                              <p:pRg st="6" end="6"/>
                                            </p:txEl>
                                          </p:spTgt>
                                        </p:tgtEl>
                                        <p:attrNameLst>
                                          <p:attrName>ppt_h</p:attrName>
                                        </p:attrNameLst>
                                      </p:cBhvr>
                                      <p:tavLst>
                                        <p:tav tm="0">
                                          <p:val>
                                            <p:fltVal val="0"/>
                                          </p:val>
                                        </p:tav>
                                        <p:tav tm="100000">
                                          <p:val>
                                            <p:strVal val="#ppt_h"/>
                                          </p:val>
                                        </p:tav>
                                      </p:tavLst>
                                    </p:anim>
                                  </p:childTnLst>
                                </p:cTn>
                              </p:par>
                            </p:childTnLst>
                          </p:cTn>
                        </p:par>
                      </p:childTnLst>
                    </p:cTn>
                  </p:par>
                  <p:par>
                    <p:cTn id="45" fill="hold">
                      <p:stCondLst>
                        <p:cond delay="indefinite"/>
                      </p:stCondLst>
                      <p:childTnLst>
                        <p:par>
                          <p:cTn id="46" fill="hold">
                            <p:stCondLst>
                              <p:cond delay="0"/>
                            </p:stCondLst>
                            <p:childTnLst>
                              <p:par>
                                <p:cTn id="47" presetID="23" presetClass="entr" presetSubtype="16" fill="hold" nodeType="clickEffect">
                                  <p:stCondLst>
                                    <p:cond delay="0"/>
                                  </p:stCondLst>
                                  <p:childTnLst>
                                    <p:set>
                                      <p:cBhvr>
                                        <p:cTn id="48" dur="1" fill="hold">
                                          <p:stCondLst>
                                            <p:cond delay="0"/>
                                          </p:stCondLst>
                                        </p:cTn>
                                        <p:tgtEl>
                                          <p:spTgt spid="3">
                                            <p:txEl>
                                              <p:pRg st="7" end="7"/>
                                            </p:txEl>
                                          </p:spTgt>
                                        </p:tgtEl>
                                        <p:attrNameLst>
                                          <p:attrName>style.visibility</p:attrName>
                                        </p:attrNameLst>
                                      </p:cBhvr>
                                      <p:to>
                                        <p:strVal val="visible"/>
                                      </p:to>
                                    </p:set>
                                    <p:anim calcmode="lin" valueType="num">
                                      <p:cBhvr>
                                        <p:cTn id="49" dur="1000" fill="hold"/>
                                        <p:tgtEl>
                                          <p:spTgt spid="3">
                                            <p:txEl>
                                              <p:pRg st="7" end="7"/>
                                            </p:txEl>
                                          </p:spTgt>
                                        </p:tgtEl>
                                        <p:attrNameLst>
                                          <p:attrName>ppt_w</p:attrName>
                                        </p:attrNameLst>
                                      </p:cBhvr>
                                      <p:tavLst>
                                        <p:tav tm="0">
                                          <p:val>
                                            <p:fltVal val="0"/>
                                          </p:val>
                                        </p:tav>
                                        <p:tav tm="100000">
                                          <p:val>
                                            <p:strVal val="#ppt_w"/>
                                          </p:val>
                                        </p:tav>
                                      </p:tavLst>
                                    </p:anim>
                                    <p:anim calcmode="lin" valueType="num">
                                      <p:cBhvr>
                                        <p:cTn id="50" dur="1000" fill="hold"/>
                                        <p:tgtEl>
                                          <p:spTgt spid="3">
                                            <p:txEl>
                                              <p:pRg st="7" end="7"/>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9848" y="484632"/>
            <a:ext cx="5065909" cy="1709928"/>
          </a:xfrm>
        </p:spPr>
        <p:txBody>
          <a:bodyPr/>
          <a:lstStyle/>
          <a:p>
            <a:r>
              <a:rPr lang="en-US" dirty="0"/>
              <a:t>Where Do I Begin?</a:t>
            </a:r>
          </a:p>
        </p:txBody>
      </p:sp>
      <p:sp>
        <p:nvSpPr>
          <p:cNvPr id="3" name="Content Placeholder 2"/>
          <p:cNvSpPr>
            <a:spLocks noGrp="1"/>
          </p:cNvSpPr>
          <p:nvPr>
            <p:ph sz="half" idx="1"/>
          </p:nvPr>
        </p:nvSpPr>
        <p:spPr>
          <a:xfrm>
            <a:off x="1069848" y="2398642"/>
            <a:ext cx="4754880" cy="3773557"/>
          </a:xfrm>
        </p:spPr>
        <p:txBody>
          <a:bodyPr>
            <a:normAutofit/>
          </a:bodyPr>
          <a:lstStyle/>
          <a:p>
            <a:r>
              <a:rPr lang="en-US" sz="3600" dirty="0"/>
              <a:t>Recent incidents or safety related conditions</a:t>
            </a:r>
          </a:p>
          <a:p>
            <a:r>
              <a:rPr lang="en-US" sz="3600" dirty="0"/>
              <a:t>One call notices</a:t>
            </a:r>
          </a:p>
          <a:p>
            <a:r>
              <a:rPr lang="en-US" sz="3600" dirty="0"/>
              <a:t>Annual report</a:t>
            </a:r>
          </a:p>
          <a:p>
            <a:endParaRPr lang="en-US" sz="3600" dirty="0"/>
          </a:p>
          <a:p>
            <a:pPr lvl="1"/>
            <a:endParaRPr lang="en-US" sz="3200" dirty="0"/>
          </a:p>
        </p:txBody>
      </p:sp>
      <p:pic>
        <p:nvPicPr>
          <p:cNvPr id="7" name="Content Placeholder 6">
            <a:extLst>
              <a:ext uri="{FF2B5EF4-FFF2-40B4-BE49-F238E27FC236}">
                <a16:creationId xmlns:a16="http://schemas.microsoft.com/office/drawing/2014/main" id="{2038886E-AA8E-42BE-9557-9E025E6F7022}"/>
              </a:ext>
            </a:extLst>
          </p:cNvPr>
          <p:cNvPicPr>
            <a:picLocks noGrp="1" noChangeAspect="1"/>
          </p:cNvPicPr>
          <p:nvPr>
            <p:ph sz="half" idx="2"/>
          </p:nvPr>
        </p:nvPicPr>
        <p:blipFill>
          <a:blip r:embed="rId4"/>
          <a:stretch>
            <a:fillRect/>
          </a:stretch>
        </p:blipFill>
        <p:spPr>
          <a:xfrm>
            <a:off x="6889425" y="0"/>
            <a:ext cx="5302576" cy="6858000"/>
          </a:xfrm>
        </p:spPr>
      </p:pic>
    </p:spTree>
    <p:custDataLst>
      <p:tags r:id="rId1"/>
    </p:custDataLst>
    <p:extLst>
      <p:ext uri="{BB962C8B-B14F-4D97-AF65-F5344CB8AC3E}">
        <p14:creationId xmlns:p14="http://schemas.microsoft.com/office/powerpoint/2010/main" val="99585578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dirty="0"/>
              <a:t>All of the records required by the code for your system.</a:t>
            </a:r>
          </a:p>
          <a:p>
            <a:r>
              <a:rPr lang="en-US" sz="3200" dirty="0"/>
              <a:t>Company records contain all code required information for your system</a:t>
            </a:r>
          </a:p>
          <a:p>
            <a:endParaRPr lang="en-US" sz="3200" dirty="0"/>
          </a:p>
          <a:p>
            <a:endParaRPr lang="en-US" sz="3200" dirty="0"/>
          </a:p>
          <a:p>
            <a:pPr lvl="1"/>
            <a:endParaRPr lang="en-US" sz="2800" dirty="0"/>
          </a:p>
        </p:txBody>
      </p:sp>
    </p:spTree>
    <p:custDataLst>
      <p:tags r:id="rId1"/>
    </p:custDataLst>
    <p:extLst>
      <p:ext uri="{BB962C8B-B14F-4D97-AF65-F5344CB8AC3E}">
        <p14:creationId xmlns:p14="http://schemas.microsoft.com/office/powerpoint/2010/main" val="26507762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a:t>Clarify what records to be reviewed and time period</a:t>
            </a:r>
          </a:p>
          <a:p>
            <a:r>
              <a:rPr lang="en-US" sz="3200"/>
              <a:t>Know where the records are located</a:t>
            </a:r>
          </a:p>
          <a:p>
            <a:endParaRPr lang="en-US" sz="3200"/>
          </a:p>
          <a:p>
            <a:r>
              <a:rPr lang="en-US" sz="3200"/>
              <a:t>If you didn’t document it, then you didn’t do it!</a:t>
            </a:r>
          </a:p>
          <a:p>
            <a:endParaRPr lang="en-US" sz="3200"/>
          </a:p>
          <a:p>
            <a:endParaRPr lang="en-US" sz="3200" dirty="0"/>
          </a:p>
        </p:txBody>
      </p:sp>
    </p:spTree>
    <p:extLst>
      <p:ext uri="{BB962C8B-B14F-4D97-AF65-F5344CB8AC3E}">
        <p14:creationId xmlns:p14="http://schemas.microsoft.com/office/powerpoint/2010/main" val="35824921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animEffect transition="in" filter="barn(inVertical)">
                                      <p:cBhvr>
                                        <p:cTn id="7"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a:t>Make sure records are complete and up-to-date.</a:t>
            </a:r>
          </a:p>
          <a:p>
            <a:pPr lvl="1"/>
            <a:r>
              <a:rPr lang="en-US" sz="2800"/>
              <a:t>What work was performed? (New Const., Repair, O&amp;M Task)</a:t>
            </a:r>
          </a:p>
          <a:p>
            <a:pPr lvl="1"/>
            <a:r>
              <a:rPr lang="en-US" sz="2800"/>
              <a:t>Who performed the work? (Company or Contractor) (OQ)</a:t>
            </a:r>
          </a:p>
          <a:p>
            <a:pPr lvl="1"/>
            <a:r>
              <a:rPr lang="en-US" sz="2800"/>
              <a:t>When was the work performed? (Date &amp; Time)</a:t>
            </a:r>
          </a:p>
          <a:p>
            <a:pPr lvl="1"/>
            <a:r>
              <a:rPr lang="en-US" sz="2800"/>
              <a:t>Where was the work performed?    (System, Line Segment, Station)</a:t>
            </a:r>
          </a:p>
          <a:p>
            <a:endParaRPr lang="en-US" sz="3200"/>
          </a:p>
          <a:p>
            <a:pPr lvl="1"/>
            <a:endParaRPr lang="en-US" sz="2800" dirty="0"/>
          </a:p>
        </p:txBody>
      </p:sp>
    </p:spTree>
    <p:custDataLst>
      <p:tags r:id="rId1"/>
    </p:custDataLst>
    <p:extLst>
      <p:ext uri="{BB962C8B-B14F-4D97-AF65-F5344CB8AC3E}">
        <p14:creationId xmlns:p14="http://schemas.microsoft.com/office/powerpoint/2010/main" val="22389734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p:cTn id="19"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p:cTn id="25"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par>
                    <p:cTn id="27" fill="hold">
                      <p:stCondLst>
                        <p:cond delay="indefinite"/>
                      </p:stCondLst>
                      <p:childTnLst>
                        <p:par>
                          <p:cTn id="28" fill="hold">
                            <p:stCondLst>
                              <p:cond delay="0"/>
                            </p:stCondLst>
                            <p:childTnLst>
                              <p:par>
                                <p:cTn id="29" presetID="23" presetClass="entr" presetSubtype="16" fill="hold" nodeType="clickEffect">
                                  <p:stCondLst>
                                    <p:cond delay="0"/>
                                  </p:stCondLst>
                                  <p:childTnLst>
                                    <p:set>
                                      <p:cBhvr>
                                        <p:cTn id="30" dur="1" fill="hold">
                                          <p:stCondLst>
                                            <p:cond delay="0"/>
                                          </p:stCondLst>
                                        </p:cTn>
                                        <p:tgtEl>
                                          <p:spTgt spid="3">
                                            <p:txEl>
                                              <p:pRg st="4" end="4"/>
                                            </p:txEl>
                                          </p:spTgt>
                                        </p:tgtEl>
                                        <p:attrNameLst>
                                          <p:attrName>style.visibility</p:attrName>
                                        </p:attrNameLst>
                                      </p:cBhvr>
                                      <p:to>
                                        <p:strVal val="visible"/>
                                      </p:to>
                                    </p:set>
                                    <p:anim calcmode="lin" valueType="num">
                                      <p:cBhvr>
                                        <p:cTn id="31" dur="500" fill="hold"/>
                                        <p:tgtEl>
                                          <p:spTgt spid="3">
                                            <p:txEl>
                                              <p:pRg st="4" end="4"/>
                                            </p:txEl>
                                          </p:spTgt>
                                        </p:tgtEl>
                                        <p:attrNameLst>
                                          <p:attrName>ppt_w</p:attrName>
                                        </p:attrNameLst>
                                      </p:cBhvr>
                                      <p:tavLst>
                                        <p:tav tm="0">
                                          <p:val>
                                            <p:fltVal val="0"/>
                                          </p:val>
                                        </p:tav>
                                        <p:tav tm="100000">
                                          <p:val>
                                            <p:strVal val="#ppt_w"/>
                                          </p:val>
                                        </p:tav>
                                      </p:tavLst>
                                    </p:anim>
                                    <p:anim calcmode="lin" valueType="num">
                                      <p:cBhvr>
                                        <p:cTn id="32" dur="500" fill="hold"/>
                                        <p:tgtEl>
                                          <p:spTgt spid="3">
                                            <p:txEl>
                                              <p:pRg st="4" end="4"/>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dirty="0"/>
              <a:t>Make sure records are complete and up-to-date.</a:t>
            </a:r>
          </a:p>
          <a:p>
            <a:pPr lvl="1"/>
            <a:r>
              <a:rPr lang="en-US" sz="2800" dirty="0"/>
              <a:t>Maps, red lines of recent work</a:t>
            </a:r>
          </a:p>
          <a:p>
            <a:pPr lvl="1"/>
            <a:r>
              <a:rPr lang="en-US" sz="2800" dirty="0"/>
              <a:t>Check dates, versions </a:t>
            </a:r>
          </a:p>
          <a:p>
            <a:pPr lvl="1"/>
            <a:r>
              <a:rPr lang="en-US" sz="2800" dirty="0"/>
              <a:t>Revision history if looking at procedures</a:t>
            </a:r>
          </a:p>
          <a:p>
            <a:endParaRPr lang="en-US" sz="3200" dirty="0"/>
          </a:p>
          <a:p>
            <a:pPr lvl="1"/>
            <a:endParaRPr lang="en-US" sz="2800" dirty="0"/>
          </a:p>
        </p:txBody>
      </p:sp>
    </p:spTree>
    <p:custDataLst>
      <p:tags r:id="rId1"/>
    </p:custDataLst>
    <p:extLst>
      <p:ext uri="{BB962C8B-B14F-4D97-AF65-F5344CB8AC3E}">
        <p14:creationId xmlns:p14="http://schemas.microsoft.com/office/powerpoint/2010/main" val="25604106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 calcmode="lin" valueType="num">
                                      <p:cBhvr>
                                        <p:cTn id="7" dur="500" fill="hold"/>
                                        <p:tgtEl>
                                          <p:spTgt spid="3">
                                            <p:txEl>
                                              <p:pRg st="0" end="0"/>
                                            </p:txEl>
                                          </p:spTgt>
                                        </p:tgtEl>
                                        <p:attrNameLst>
                                          <p:attrName>ppt_w</p:attrName>
                                        </p:attrNameLst>
                                      </p:cBhvr>
                                      <p:tavLst>
                                        <p:tav tm="0">
                                          <p:val>
                                            <p:fltVal val="0"/>
                                          </p:val>
                                        </p:tav>
                                        <p:tav tm="100000">
                                          <p:val>
                                            <p:strVal val="#ppt_w"/>
                                          </p:val>
                                        </p:tav>
                                      </p:tavLst>
                                    </p:anim>
                                    <p:anim calcmode="lin" valueType="num">
                                      <p:cBhvr>
                                        <p:cTn id="8" dur="500" fill="hold"/>
                                        <p:tgtEl>
                                          <p:spTgt spid="3">
                                            <p:txEl>
                                              <p:pRg st="0" end="0"/>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1" end="1"/>
                                            </p:txEl>
                                          </p:spTgt>
                                        </p:tgtEl>
                                        <p:attrNameLst>
                                          <p:attrName>style.visibility</p:attrName>
                                        </p:attrNameLst>
                                      </p:cBhvr>
                                      <p:to>
                                        <p:strVal val="visible"/>
                                      </p:to>
                                    </p:set>
                                    <p:anim calcmode="lin" valueType="num">
                                      <p:cBhvr>
                                        <p:cTn id="13"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2" end="2"/>
                                            </p:txEl>
                                          </p:spTgt>
                                        </p:tgtEl>
                                        <p:attrNameLst>
                                          <p:attrName>style.visibility</p:attrName>
                                        </p:attrNameLst>
                                      </p:cBhvr>
                                      <p:to>
                                        <p:strVal val="visible"/>
                                      </p:to>
                                    </p:set>
                                    <p:anim calcmode="lin" valueType="num">
                                      <p:cBhvr>
                                        <p:cTn id="19"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21" fill="hold">
                      <p:stCondLst>
                        <p:cond delay="indefinite"/>
                      </p:stCondLst>
                      <p:childTnLst>
                        <p:par>
                          <p:cTn id="22" fill="hold">
                            <p:stCondLst>
                              <p:cond delay="0"/>
                            </p:stCondLst>
                            <p:childTnLst>
                              <p:par>
                                <p:cTn id="23" presetID="23" presetClass="entr" presetSubtype="16" fill="hold" nodeType="clickEffect">
                                  <p:stCondLst>
                                    <p:cond delay="0"/>
                                  </p:stCondLst>
                                  <p:childTnLst>
                                    <p:set>
                                      <p:cBhvr>
                                        <p:cTn id="24" dur="1" fill="hold">
                                          <p:stCondLst>
                                            <p:cond delay="0"/>
                                          </p:stCondLst>
                                        </p:cTn>
                                        <p:tgtEl>
                                          <p:spTgt spid="3">
                                            <p:txEl>
                                              <p:pRg st="3" end="3"/>
                                            </p:txEl>
                                          </p:spTgt>
                                        </p:tgtEl>
                                        <p:attrNameLst>
                                          <p:attrName>style.visibility</p:attrName>
                                        </p:attrNameLst>
                                      </p:cBhvr>
                                      <p:to>
                                        <p:strVal val="visible"/>
                                      </p:to>
                                    </p:set>
                                    <p:anim calcmode="lin" valueType="num">
                                      <p:cBhvr>
                                        <p:cTn id="25"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6"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idx="1"/>
          </p:nvPr>
        </p:nvSpPr>
        <p:spPr/>
        <p:txBody>
          <a:bodyPr>
            <a:normAutofit/>
          </a:bodyPr>
          <a:lstStyle/>
          <a:p>
            <a:r>
              <a:rPr lang="en-US" sz="3200"/>
              <a:t>Use the tools and inspector will use.</a:t>
            </a:r>
          </a:p>
          <a:p>
            <a:pPr lvl="1"/>
            <a:r>
              <a:rPr lang="en-US" sz="2800"/>
              <a:t>Use a current and up-to-date code book.</a:t>
            </a:r>
          </a:p>
          <a:p>
            <a:pPr lvl="1"/>
            <a:r>
              <a:rPr lang="en-US" sz="2800"/>
              <a:t>Download the most current code book from the PHMSA website</a:t>
            </a:r>
          </a:p>
          <a:p>
            <a:r>
              <a:rPr lang="en-US" sz="3200"/>
              <a:t>Use a federal inspection report sheet.</a:t>
            </a:r>
            <a:endParaRPr lang="en-US" sz="3200" dirty="0"/>
          </a:p>
        </p:txBody>
      </p:sp>
    </p:spTree>
    <p:custDataLst>
      <p:tags r:id="rId1"/>
    </p:custDataLst>
    <p:extLst>
      <p:ext uri="{BB962C8B-B14F-4D97-AF65-F5344CB8AC3E}">
        <p14:creationId xmlns:p14="http://schemas.microsoft.com/office/powerpoint/2010/main" val="6810501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 calcmode="lin" valueType="num">
                                      <p:cBhvr>
                                        <p:cTn id="7" dur="500" fill="hold"/>
                                        <p:tgtEl>
                                          <p:spTgt spid="3">
                                            <p:txEl>
                                              <p:pRg st="1" end="1"/>
                                            </p:txEl>
                                          </p:spTgt>
                                        </p:tgtEl>
                                        <p:attrNameLst>
                                          <p:attrName>ppt_w</p:attrName>
                                        </p:attrNameLst>
                                      </p:cBhvr>
                                      <p:tavLst>
                                        <p:tav tm="0">
                                          <p:val>
                                            <p:fltVal val="0"/>
                                          </p:val>
                                        </p:tav>
                                        <p:tav tm="100000">
                                          <p:val>
                                            <p:strVal val="#ppt_w"/>
                                          </p:val>
                                        </p:tav>
                                      </p:tavLst>
                                    </p:anim>
                                    <p:anim calcmode="lin" valueType="num">
                                      <p:cBhvr>
                                        <p:cTn id="8" dur="500" fill="hold"/>
                                        <p:tgtEl>
                                          <p:spTgt spid="3">
                                            <p:txEl>
                                              <p:pRg st="1" end="1"/>
                                            </p:txEl>
                                          </p:spTgt>
                                        </p:tgtEl>
                                        <p:attrNameLst>
                                          <p:attrName>ppt_h</p:attrName>
                                        </p:attrNameLst>
                                      </p:cBhvr>
                                      <p:tavLst>
                                        <p:tav tm="0">
                                          <p:val>
                                            <p:fltVal val="0"/>
                                          </p:val>
                                        </p:tav>
                                        <p:tav tm="100000">
                                          <p:val>
                                            <p:strVal val="#ppt_h"/>
                                          </p:val>
                                        </p:tav>
                                      </p:tavLst>
                                    </p:anim>
                                  </p:childTnLst>
                                </p:cTn>
                              </p:par>
                            </p:childTnLst>
                          </p:cTn>
                        </p:par>
                      </p:childTnLst>
                    </p:cTn>
                  </p:par>
                  <p:par>
                    <p:cTn id="9" fill="hold">
                      <p:stCondLst>
                        <p:cond delay="indefinite"/>
                      </p:stCondLst>
                      <p:childTnLst>
                        <p:par>
                          <p:cTn id="10" fill="hold">
                            <p:stCondLst>
                              <p:cond delay="0"/>
                            </p:stCondLst>
                            <p:childTnLst>
                              <p:par>
                                <p:cTn id="11" presetID="23" presetClass="entr" presetSubtype="16" fill="hold" nodeType="click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 calcmode="lin" valueType="num">
                                      <p:cBhvr>
                                        <p:cTn id="13" dur="500" fill="hold"/>
                                        <p:tgtEl>
                                          <p:spTgt spid="3">
                                            <p:txEl>
                                              <p:pRg st="2" end="2"/>
                                            </p:txEl>
                                          </p:spTgt>
                                        </p:tgtEl>
                                        <p:attrNameLst>
                                          <p:attrName>ppt_w</p:attrName>
                                        </p:attrNameLst>
                                      </p:cBhvr>
                                      <p:tavLst>
                                        <p:tav tm="0">
                                          <p:val>
                                            <p:fltVal val="0"/>
                                          </p:val>
                                        </p:tav>
                                        <p:tav tm="100000">
                                          <p:val>
                                            <p:strVal val="#ppt_w"/>
                                          </p:val>
                                        </p:tav>
                                      </p:tavLst>
                                    </p:anim>
                                    <p:anim calcmode="lin" valueType="num">
                                      <p:cBhvr>
                                        <p:cTn id="14" dur="500" fill="hold"/>
                                        <p:tgtEl>
                                          <p:spTgt spid="3">
                                            <p:txEl>
                                              <p:pRg st="2" end="2"/>
                                            </p:txEl>
                                          </p:spTgt>
                                        </p:tgtEl>
                                        <p:attrNameLst>
                                          <p:attrName>ppt_h</p:attrName>
                                        </p:attrNameLst>
                                      </p:cBhvr>
                                      <p:tavLst>
                                        <p:tav tm="0">
                                          <p:val>
                                            <p:fltVal val="0"/>
                                          </p:val>
                                        </p:tav>
                                        <p:tav tm="100000">
                                          <p:val>
                                            <p:strVal val="#ppt_h"/>
                                          </p:val>
                                        </p:tav>
                                      </p:tavLst>
                                    </p:anim>
                                  </p:childTnLst>
                                </p:cTn>
                              </p:par>
                            </p:childTnLst>
                          </p:cTn>
                        </p:par>
                      </p:childTnLst>
                    </p:cTn>
                  </p:par>
                  <p:par>
                    <p:cTn id="15" fill="hold">
                      <p:stCondLst>
                        <p:cond delay="indefinite"/>
                      </p:stCondLst>
                      <p:childTnLst>
                        <p:par>
                          <p:cTn id="16" fill="hold">
                            <p:stCondLst>
                              <p:cond delay="0"/>
                            </p:stCondLst>
                            <p:childTnLst>
                              <p:par>
                                <p:cTn id="17" presetID="23" presetClass="entr" presetSubtype="16" fill="hold"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anim calcmode="lin" valueType="num">
                                      <p:cBhvr>
                                        <p:cTn id="19" dur="500" fill="hold"/>
                                        <p:tgtEl>
                                          <p:spTgt spid="3">
                                            <p:txEl>
                                              <p:pRg st="3" end="3"/>
                                            </p:txEl>
                                          </p:spTgt>
                                        </p:tgtEl>
                                        <p:attrNameLst>
                                          <p:attrName>ppt_w</p:attrName>
                                        </p:attrNameLst>
                                      </p:cBhvr>
                                      <p:tavLst>
                                        <p:tav tm="0">
                                          <p:val>
                                            <p:fltVal val="0"/>
                                          </p:val>
                                        </p:tav>
                                        <p:tav tm="100000">
                                          <p:val>
                                            <p:strVal val="#ppt_w"/>
                                          </p:val>
                                        </p:tav>
                                      </p:tavLst>
                                    </p:anim>
                                    <p:anim calcmode="lin" valueType="num">
                                      <p:cBhvr>
                                        <p:cTn id="20" dur="500" fill="hold"/>
                                        <p:tgtEl>
                                          <p:spTgt spid="3">
                                            <p:txEl>
                                              <p:pRg st="3" end="3"/>
                                            </p:txEl>
                                          </p:spTgt>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Where Do I Begin?</a:t>
            </a:r>
            <a:endParaRPr lang="en-US" dirty="0"/>
          </a:p>
        </p:txBody>
      </p:sp>
      <p:sp>
        <p:nvSpPr>
          <p:cNvPr id="3" name="Content Placeholder 2"/>
          <p:cNvSpPr>
            <a:spLocks noGrp="1"/>
          </p:cNvSpPr>
          <p:nvPr>
            <p:ph sz="half" idx="1"/>
          </p:nvPr>
        </p:nvSpPr>
        <p:spPr>
          <a:xfrm>
            <a:off x="1069847" y="2194560"/>
            <a:ext cx="5993561" cy="3977640"/>
          </a:xfrm>
        </p:spPr>
        <p:txBody>
          <a:bodyPr>
            <a:normAutofit/>
          </a:bodyPr>
          <a:lstStyle/>
          <a:p>
            <a:r>
              <a:rPr lang="en-US" sz="3200" dirty="0"/>
              <a:t>For standard inspection</a:t>
            </a:r>
          </a:p>
          <a:p>
            <a:pPr lvl="1"/>
            <a:r>
              <a:rPr lang="en-US" sz="2800" dirty="0"/>
              <a:t>Corrosion records</a:t>
            </a:r>
          </a:p>
          <a:p>
            <a:pPr lvl="1"/>
            <a:r>
              <a:rPr lang="en-US" sz="2800" dirty="0"/>
              <a:t>Compressor stations</a:t>
            </a:r>
          </a:p>
          <a:p>
            <a:pPr lvl="1"/>
            <a:r>
              <a:rPr lang="en-US" sz="2800" dirty="0"/>
              <a:t>Regulator stations</a:t>
            </a:r>
          </a:p>
          <a:p>
            <a:pPr lvl="1"/>
            <a:r>
              <a:rPr lang="en-US" sz="2800" dirty="0"/>
              <a:t>Damage prevention and one call</a:t>
            </a:r>
          </a:p>
          <a:p>
            <a:pPr lvl="1"/>
            <a:r>
              <a:rPr lang="en-US" sz="2800" dirty="0"/>
              <a:t>Patrolling and leakage surveys</a:t>
            </a:r>
          </a:p>
          <a:p>
            <a:pPr lvl="1"/>
            <a:r>
              <a:rPr lang="en-US" sz="2800" dirty="0"/>
              <a:t>Valve inspections</a:t>
            </a:r>
          </a:p>
        </p:txBody>
      </p:sp>
      <p:pic>
        <p:nvPicPr>
          <p:cNvPr id="8" name="Content Placeholder 7">
            <a:extLst>
              <a:ext uri="{FF2B5EF4-FFF2-40B4-BE49-F238E27FC236}">
                <a16:creationId xmlns:a16="http://schemas.microsoft.com/office/drawing/2014/main" id="{F088E954-2FB1-424E-8F6C-F3878E7EC52D}"/>
              </a:ext>
            </a:extLst>
          </p:cNvPr>
          <p:cNvPicPr>
            <a:picLocks noGrp="1" noChangeAspect="1"/>
          </p:cNvPicPr>
          <p:nvPr>
            <p:ph sz="half" idx="2"/>
          </p:nvPr>
        </p:nvPicPr>
        <p:blipFill>
          <a:blip r:embed="rId2"/>
          <a:stretch>
            <a:fillRect/>
          </a:stretch>
        </p:blipFill>
        <p:spPr>
          <a:xfrm>
            <a:off x="6889752" y="2193925"/>
            <a:ext cx="4631286" cy="3978275"/>
          </a:xfrm>
        </p:spPr>
      </p:pic>
    </p:spTree>
    <p:extLst>
      <p:ext uri="{BB962C8B-B14F-4D97-AF65-F5344CB8AC3E}">
        <p14:creationId xmlns:p14="http://schemas.microsoft.com/office/powerpoint/2010/main" val="114228691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Things to Remember </a:t>
            </a:r>
            <a:br>
              <a:rPr lang="en-US"/>
            </a:br>
            <a:r>
              <a:rPr lang="en-US"/>
              <a:t>when being inspected</a:t>
            </a:r>
            <a:br>
              <a:rPr lang="en-US"/>
            </a:br>
            <a:endParaRPr lang="en-US" dirty="0"/>
          </a:p>
        </p:txBody>
      </p:sp>
      <p:sp>
        <p:nvSpPr>
          <p:cNvPr id="3" name="Content Placeholder 2"/>
          <p:cNvSpPr>
            <a:spLocks noGrp="1"/>
          </p:cNvSpPr>
          <p:nvPr>
            <p:ph idx="1"/>
          </p:nvPr>
        </p:nvSpPr>
        <p:spPr/>
        <p:txBody>
          <a:bodyPr>
            <a:normAutofit/>
          </a:bodyPr>
          <a:lstStyle/>
          <a:p>
            <a:r>
              <a:rPr lang="en-US" sz="3200"/>
              <a:t>Have your records available</a:t>
            </a:r>
          </a:p>
          <a:p>
            <a:r>
              <a:rPr lang="en-US" sz="3200"/>
              <a:t>Know who to call if additional information is needed</a:t>
            </a:r>
          </a:p>
          <a:p>
            <a:r>
              <a:rPr lang="en-US" sz="3200"/>
              <a:t>Recognize that the inspector is there to do a job</a:t>
            </a:r>
          </a:p>
          <a:p>
            <a:endParaRPr lang="en-US" sz="3200" dirty="0"/>
          </a:p>
        </p:txBody>
      </p:sp>
    </p:spTree>
    <p:extLst>
      <p:ext uri="{BB962C8B-B14F-4D97-AF65-F5344CB8AC3E}">
        <p14:creationId xmlns:p14="http://schemas.microsoft.com/office/powerpoint/2010/main" val="3635901743"/>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a:t>Things to Remember </a:t>
            </a:r>
            <a:br>
              <a:rPr lang="en-US"/>
            </a:br>
            <a:r>
              <a:rPr lang="en-US"/>
              <a:t>when being inspected</a:t>
            </a:r>
            <a:br>
              <a:rPr lang="en-US"/>
            </a:br>
            <a:endParaRPr lang="en-US" dirty="0"/>
          </a:p>
        </p:txBody>
      </p:sp>
      <p:sp>
        <p:nvSpPr>
          <p:cNvPr id="3" name="Content Placeholder 2"/>
          <p:cNvSpPr>
            <a:spLocks noGrp="1"/>
          </p:cNvSpPr>
          <p:nvPr>
            <p:ph idx="1"/>
          </p:nvPr>
        </p:nvSpPr>
        <p:spPr/>
        <p:txBody>
          <a:bodyPr>
            <a:normAutofit/>
          </a:bodyPr>
          <a:lstStyle/>
          <a:p>
            <a:r>
              <a:rPr lang="en-US" sz="3200"/>
              <a:t>The inspection is a legal proceeding</a:t>
            </a:r>
          </a:p>
          <a:p>
            <a:pPr lvl="1"/>
            <a:r>
              <a:rPr lang="en-US" sz="2800"/>
              <a:t>Answer the questions to the best of your ability</a:t>
            </a:r>
          </a:p>
          <a:p>
            <a:pPr lvl="1"/>
            <a:r>
              <a:rPr lang="en-US" sz="2800"/>
              <a:t>If you do not know the answer to a question – tell them that you don’t know</a:t>
            </a:r>
          </a:p>
          <a:p>
            <a:r>
              <a:rPr lang="en-US" sz="3200"/>
              <a:t>Be prepared to disagree</a:t>
            </a:r>
          </a:p>
          <a:p>
            <a:r>
              <a:rPr lang="en-US" sz="3200"/>
              <a:t>Inspector has a right to documents to prove non-compliance</a:t>
            </a:r>
            <a:endParaRPr lang="en-US" sz="3200" dirty="0"/>
          </a:p>
        </p:txBody>
      </p:sp>
    </p:spTree>
    <p:extLst>
      <p:ext uri="{BB962C8B-B14F-4D97-AF65-F5344CB8AC3E}">
        <p14:creationId xmlns:p14="http://schemas.microsoft.com/office/powerpoint/2010/main" val="228340878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a:spLocks noGrp="1"/>
          </p:cNvSpPr>
          <p:nvPr>
            <p:ph type="title"/>
          </p:nvPr>
        </p:nvSpPr>
        <p:spPr/>
        <p:txBody>
          <a:bodyPr/>
          <a:lstStyle/>
          <a:p>
            <a:r>
              <a:rPr lang="en-US"/>
              <a:t>What Happens When the Inspection is Over?</a:t>
            </a:r>
            <a:endParaRPr lang="en-US" dirty="0"/>
          </a:p>
        </p:txBody>
      </p:sp>
      <p:sp>
        <p:nvSpPr>
          <p:cNvPr id="6" name="Content Placeholder 5"/>
          <p:cNvSpPr>
            <a:spLocks noGrp="1"/>
          </p:cNvSpPr>
          <p:nvPr>
            <p:ph idx="1"/>
          </p:nvPr>
        </p:nvSpPr>
        <p:spPr/>
        <p:txBody>
          <a:bodyPr>
            <a:normAutofit/>
          </a:bodyPr>
          <a:lstStyle/>
          <a:p>
            <a:r>
              <a:rPr lang="en-US" sz="3200"/>
              <a:t>The inspector will generally have a meeting with the operator to close out the inspection.</a:t>
            </a:r>
          </a:p>
          <a:p>
            <a:r>
              <a:rPr lang="en-US" sz="3200"/>
              <a:t>The inspector will go over their findings with the operator, and describe what is out of compliance with the code (if anything) and why.</a:t>
            </a:r>
            <a:endParaRPr lang="en-US" sz="3200" dirty="0"/>
          </a:p>
        </p:txBody>
      </p:sp>
    </p:spTree>
    <p:custDataLst>
      <p:tags r:id="rId1"/>
    </p:custDataLst>
    <p:extLst>
      <p:ext uri="{BB962C8B-B14F-4D97-AF65-F5344CB8AC3E}">
        <p14:creationId xmlns:p14="http://schemas.microsoft.com/office/powerpoint/2010/main" val="225730319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7" presetClass="entr" presetSubtype="4" fill="hold" nodeType="clickEffect">
                                  <p:stCondLst>
                                    <p:cond delay="0"/>
                                  </p:stCondLst>
                                  <p:childTnLst>
                                    <p:set>
                                      <p:cBhvr>
                                        <p:cTn id="6" dur="1" fill="hold">
                                          <p:stCondLst>
                                            <p:cond delay="0"/>
                                          </p:stCondLst>
                                        </p:cTn>
                                        <p:tgtEl>
                                          <p:spTgt spid="6">
                                            <p:txEl>
                                              <p:pRg st="1" end="1"/>
                                            </p:txEl>
                                          </p:spTgt>
                                        </p:tgtEl>
                                        <p:attrNameLst>
                                          <p:attrName>style.visibility</p:attrName>
                                        </p:attrNameLst>
                                      </p:cBhvr>
                                      <p:to>
                                        <p:strVal val="visible"/>
                                      </p:to>
                                    </p:set>
                                    <p:anim calcmode="lin" valueType="num">
                                      <p:cBhvr additive="base">
                                        <p:cTn id="7" dur="1000" fill="hold"/>
                                        <p:tgtEl>
                                          <p:spTgt spid="6">
                                            <p:txEl>
                                              <p:pRg st="1" end="1"/>
                                            </p:txEl>
                                          </p:spTgt>
                                        </p:tgtEl>
                                        <p:attrNameLst>
                                          <p:attrName>ppt_x</p:attrName>
                                        </p:attrNameLst>
                                      </p:cBhvr>
                                      <p:tavLst>
                                        <p:tav tm="0">
                                          <p:val>
                                            <p:strVal val="#ppt_x"/>
                                          </p:val>
                                        </p:tav>
                                        <p:tav tm="100000">
                                          <p:val>
                                            <p:strVal val="#ppt_x"/>
                                          </p:val>
                                        </p:tav>
                                      </p:tavLst>
                                    </p:anim>
                                    <p:anim calcmode="lin" valueType="num">
                                      <p:cBhvr additive="base">
                                        <p:cTn id="8" dur="1000" fill="hold"/>
                                        <p:tgtEl>
                                          <p:spTgt spid="6">
                                            <p:txEl>
                                              <p:pRg st="1" end="1"/>
                                            </p:txEl>
                                          </p:spTgt>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a:spLocks noGrp="1"/>
          </p:cNvSpPr>
          <p:nvPr>
            <p:ph type="title"/>
          </p:nvPr>
        </p:nvSpPr>
        <p:spPr/>
        <p:txBody>
          <a:bodyPr/>
          <a:lstStyle/>
          <a:p>
            <a:r>
              <a:rPr lang="en-US"/>
              <a:t>What Happens When the Inspection is Over?</a:t>
            </a:r>
            <a:endParaRPr lang="en-US" dirty="0"/>
          </a:p>
        </p:txBody>
      </p:sp>
      <p:sp>
        <p:nvSpPr>
          <p:cNvPr id="6" name="Content Placeholder 5"/>
          <p:cNvSpPr>
            <a:spLocks noGrp="1"/>
          </p:cNvSpPr>
          <p:nvPr>
            <p:ph idx="1"/>
          </p:nvPr>
        </p:nvSpPr>
        <p:spPr/>
        <p:txBody>
          <a:bodyPr>
            <a:normAutofit/>
          </a:bodyPr>
          <a:lstStyle/>
          <a:p>
            <a:r>
              <a:rPr lang="en-US" sz="2800"/>
              <a:t>What the inspector lists as issues found in the audit may or may not be found in the final letter from the state program manager or PHMSA regional director.</a:t>
            </a:r>
          </a:p>
          <a:p>
            <a:r>
              <a:rPr lang="en-US" sz="2800"/>
              <a:t>The inspector is a fact finder and will make recommendations to their directors.</a:t>
            </a:r>
          </a:p>
          <a:p>
            <a:r>
              <a:rPr lang="en-US" sz="2800"/>
              <a:t>The enforcement authority lies with the state program manager or PHMSA regional director, and that’s who will send the letter.</a:t>
            </a:r>
            <a:endParaRPr lang="en-US" sz="2800" dirty="0"/>
          </a:p>
        </p:txBody>
      </p:sp>
    </p:spTree>
    <p:custDataLst>
      <p:tags r:id="rId1"/>
    </p:custDataLst>
    <p:extLst>
      <p:ext uri="{BB962C8B-B14F-4D97-AF65-F5344CB8AC3E}">
        <p14:creationId xmlns:p14="http://schemas.microsoft.com/office/powerpoint/2010/main" val="39509220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7" presetClass="entr" presetSubtype="8" fill="hold" nodeType="clickEffect">
                                  <p:stCondLst>
                                    <p:cond delay="0"/>
                                  </p:stCondLst>
                                  <p:childTnLst>
                                    <p:set>
                                      <p:cBhvr>
                                        <p:cTn id="6" dur="1" fill="hold">
                                          <p:stCondLst>
                                            <p:cond delay="0"/>
                                          </p:stCondLst>
                                        </p:cTn>
                                        <p:tgtEl>
                                          <p:spTgt spid="6">
                                            <p:txEl>
                                              <p:pRg st="1" end="1"/>
                                            </p:txEl>
                                          </p:spTgt>
                                        </p:tgtEl>
                                        <p:attrNameLst>
                                          <p:attrName>style.visibility</p:attrName>
                                        </p:attrNameLst>
                                      </p:cBhvr>
                                      <p:to>
                                        <p:strVal val="visible"/>
                                      </p:to>
                                    </p:set>
                                    <p:anim calcmode="lin" valueType="num">
                                      <p:cBhvr additive="base">
                                        <p:cTn id="7" dur="1000" fill="hold"/>
                                        <p:tgtEl>
                                          <p:spTgt spid="6">
                                            <p:txEl>
                                              <p:pRg st="1" end="1"/>
                                            </p:txEl>
                                          </p:spTgt>
                                        </p:tgtEl>
                                        <p:attrNameLst>
                                          <p:attrName>ppt_x</p:attrName>
                                        </p:attrNameLst>
                                      </p:cBhvr>
                                      <p:tavLst>
                                        <p:tav tm="0">
                                          <p:val>
                                            <p:strVal val="0-#ppt_w/2"/>
                                          </p:val>
                                        </p:tav>
                                        <p:tav tm="100000">
                                          <p:val>
                                            <p:strVal val="#ppt_x"/>
                                          </p:val>
                                        </p:tav>
                                      </p:tavLst>
                                    </p:anim>
                                    <p:anim calcmode="lin" valueType="num">
                                      <p:cBhvr additive="base">
                                        <p:cTn id="8" dur="1000" fill="hold"/>
                                        <p:tgtEl>
                                          <p:spTgt spid="6">
                                            <p:txEl>
                                              <p:pRg st="1" end="1"/>
                                            </p:txEl>
                                          </p:spTgt>
                                        </p:tgtEl>
                                        <p:attrNameLst>
                                          <p:attrName>ppt_y</p:attrName>
                                        </p:attrNameLst>
                                      </p:cBhvr>
                                      <p:tavLst>
                                        <p:tav tm="0">
                                          <p:val>
                                            <p:strVal val="#ppt_y"/>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7" presetClass="entr" presetSubtype="8" fill="hold" nodeType="clickEffect">
                                  <p:stCondLst>
                                    <p:cond delay="0"/>
                                  </p:stCondLst>
                                  <p:childTnLst>
                                    <p:set>
                                      <p:cBhvr>
                                        <p:cTn id="12" dur="1" fill="hold">
                                          <p:stCondLst>
                                            <p:cond delay="0"/>
                                          </p:stCondLst>
                                        </p:cTn>
                                        <p:tgtEl>
                                          <p:spTgt spid="6">
                                            <p:txEl>
                                              <p:pRg st="2" end="2"/>
                                            </p:txEl>
                                          </p:spTgt>
                                        </p:tgtEl>
                                        <p:attrNameLst>
                                          <p:attrName>style.visibility</p:attrName>
                                        </p:attrNameLst>
                                      </p:cBhvr>
                                      <p:to>
                                        <p:strVal val="visible"/>
                                      </p:to>
                                    </p:set>
                                    <p:anim calcmode="lin" valueType="num">
                                      <p:cBhvr additive="base">
                                        <p:cTn id="13" dur="1000" fill="hold"/>
                                        <p:tgtEl>
                                          <p:spTgt spid="6">
                                            <p:txEl>
                                              <p:pRg st="2" end="2"/>
                                            </p:txEl>
                                          </p:spTgt>
                                        </p:tgtEl>
                                        <p:attrNameLst>
                                          <p:attrName>ppt_x</p:attrName>
                                        </p:attrNameLst>
                                      </p:cBhvr>
                                      <p:tavLst>
                                        <p:tav tm="0">
                                          <p:val>
                                            <p:strVal val="0-#ppt_w/2"/>
                                          </p:val>
                                        </p:tav>
                                        <p:tav tm="100000">
                                          <p:val>
                                            <p:strVal val="#ppt_x"/>
                                          </p:val>
                                        </p:tav>
                                      </p:tavLst>
                                    </p:anim>
                                    <p:anim calcmode="lin" valueType="num">
                                      <p:cBhvr additive="base">
                                        <p:cTn id="14" dur="1000" fill="hold"/>
                                        <p:tgtEl>
                                          <p:spTgt spid="6">
                                            <p:txEl>
                                              <p:pRg st="2" end="2"/>
                                            </p:txEl>
                                          </p:spTgt>
                                        </p:tgtEl>
                                        <p:attrNameLst>
                                          <p:attrName>ppt_y</p:attrName>
                                        </p:attrNameLst>
                                      </p:cBhvr>
                                      <p:tavLst>
                                        <p:tav tm="0">
                                          <p:val>
                                            <p:strVal val="#ppt_y"/>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Other Forms</a:t>
            </a:r>
            <a:endParaRPr lang="en-US" dirty="0"/>
          </a:p>
        </p:txBody>
      </p:sp>
      <p:sp>
        <p:nvSpPr>
          <p:cNvPr id="3" name="Content Placeholder 2"/>
          <p:cNvSpPr>
            <a:spLocks noGrp="1"/>
          </p:cNvSpPr>
          <p:nvPr>
            <p:ph idx="1"/>
          </p:nvPr>
        </p:nvSpPr>
        <p:spPr/>
        <p:txBody>
          <a:bodyPr>
            <a:normAutofit/>
          </a:bodyPr>
          <a:lstStyle/>
          <a:p>
            <a:pPr lvl="1"/>
            <a:r>
              <a:rPr lang="en-US" sz="2800"/>
              <a:t>Operator Annual Report Forms</a:t>
            </a:r>
          </a:p>
          <a:p>
            <a:pPr lvl="1"/>
            <a:r>
              <a:rPr lang="en-US" sz="2800"/>
              <a:t>Operator Incident Report Forms</a:t>
            </a:r>
          </a:p>
          <a:p>
            <a:pPr lvl="1"/>
            <a:r>
              <a:rPr lang="en-US" sz="2800"/>
              <a:t>Incident Investigation Inspection Forms</a:t>
            </a:r>
          </a:p>
          <a:p>
            <a:pPr lvl="1"/>
            <a:r>
              <a:rPr lang="en-US" sz="2800"/>
              <a:t>Operator Qualification Inspection Forms</a:t>
            </a:r>
          </a:p>
          <a:p>
            <a:pPr lvl="1"/>
            <a:r>
              <a:rPr lang="en-US" sz="2800"/>
              <a:t>Drug and Alcohol Program Inspection Forms</a:t>
            </a:r>
          </a:p>
          <a:p>
            <a:pPr lvl="1"/>
            <a:r>
              <a:rPr lang="en-US" sz="2800"/>
              <a:t>Integrity Management Inspection Forms</a:t>
            </a:r>
          </a:p>
          <a:p>
            <a:pPr lvl="1"/>
            <a:r>
              <a:rPr lang="en-US" sz="2800"/>
              <a:t>Construction Inspection Forms</a:t>
            </a:r>
            <a:endParaRPr lang="en-US" sz="2800" dirty="0"/>
          </a:p>
        </p:txBody>
      </p:sp>
    </p:spTree>
    <p:custDataLst>
      <p:tags r:id="rId1"/>
    </p:custDataLst>
    <p:extLst>
      <p:ext uri="{BB962C8B-B14F-4D97-AF65-F5344CB8AC3E}">
        <p14:creationId xmlns:p14="http://schemas.microsoft.com/office/powerpoint/2010/main" val="1456755830"/>
      </p:ext>
    </p:extLst>
  </p:cSld>
  <p:clrMapOvr>
    <a:masterClrMapping/>
  </p:clrMapOvr>
  <p:transition advTm="27968"/>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Information Websites</a:t>
            </a:r>
            <a:endParaRPr lang="en-US" dirty="0"/>
          </a:p>
        </p:txBody>
      </p:sp>
      <p:sp>
        <p:nvSpPr>
          <p:cNvPr id="3" name="Content Placeholder 2"/>
          <p:cNvSpPr>
            <a:spLocks noGrp="1"/>
          </p:cNvSpPr>
          <p:nvPr>
            <p:ph idx="1"/>
          </p:nvPr>
        </p:nvSpPr>
        <p:spPr/>
        <p:txBody>
          <a:bodyPr>
            <a:normAutofit/>
          </a:bodyPr>
          <a:lstStyle/>
          <a:p>
            <a:r>
              <a:rPr lang="en-US" sz="2400"/>
              <a:t>PHMSA Training and Qualification </a:t>
            </a:r>
          </a:p>
          <a:p>
            <a:r>
              <a:rPr lang="en-US" sz="2400"/>
              <a:t>http://www.phmsa.dot.gov/pipeline/tq</a:t>
            </a:r>
          </a:p>
          <a:p>
            <a:endParaRPr lang="en-US" sz="2400"/>
          </a:p>
          <a:p>
            <a:r>
              <a:rPr lang="en-US" sz="2400"/>
              <a:t>PHMSA Pipeline Safety Regulations</a:t>
            </a:r>
          </a:p>
          <a:p>
            <a:r>
              <a:rPr lang="en-US" sz="2400"/>
              <a:t>http://www.phmsa.dot.gov/pipeline/tq/regs</a:t>
            </a:r>
          </a:p>
          <a:p>
            <a:endParaRPr lang="en-US" sz="2400"/>
          </a:p>
          <a:p>
            <a:r>
              <a:rPr lang="en-US" sz="2400"/>
              <a:t>PHMSA Pipeline Safety Forms</a:t>
            </a:r>
          </a:p>
          <a:p>
            <a:r>
              <a:rPr lang="en-US" sz="2400"/>
              <a:t>http://www.phmsa.dot.gov/pipeline/library/forms</a:t>
            </a:r>
          </a:p>
          <a:p>
            <a:endParaRPr lang="en-US" sz="2400"/>
          </a:p>
          <a:p>
            <a:endParaRPr lang="en-US" sz="2400" dirty="0"/>
          </a:p>
        </p:txBody>
      </p:sp>
    </p:spTree>
    <p:custDataLst>
      <p:tags r:id="rId1"/>
    </p:custDataLst>
    <p:extLst>
      <p:ext uri="{BB962C8B-B14F-4D97-AF65-F5344CB8AC3E}">
        <p14:creationId xmlns:p14="http://schemas.microsoft.com/office/powerpoint/2010/main" val="798227605"/>
      </p:ext>
    </p:extLst>
  </p:cSld>
  <p:clrMapOvr>
    <a:masterClrMapping/>
  </p:clrMapOvr>
  <p:transition advTm="52672"/>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Thanks!</a:t>
            </a:r>
          </a:p>
        </p:txBody>
      </p:sp>
      <p:sp>
        <p:nvSpPr>
          <p:cNvPr id="3" name="Content Placeholder 2"/>
          <p:cNvSpPr>
            <a:spLocks noGrp="1"/>
          </p:cNvSpPr>
          <p:nvPr>
            <p:ph idx="1"/>
          </p:nvPr>
        </p:nvSpPr>
        <p:spPr/>
        <p:txBody>
          <a:bodyPr/>
          <a:lstStyle/>
          <a:p>
            <a:pPr marL="0" indent="0" algn="ctr">
              <a:buNone/>
            </a:pPr>
            <a:r>
              <a:rPr lang="en-US" sz="9600" dirty="0"/>
              <a:t>??????</a:t>
            </a:r>
          </a:p>
          <a:p>
            <a:endParaRPr lang="en-US" dirty="0"/>
          </a:p>
          <a:p>
            <a:pPr marL="0" indent="0" algn="ctr">
              <a:buNone/>
            </a:pPr>
            <a:r>
              <a:rPr lang="en-US" dirty="0"/>
              <a:t>Bryan Kichler</a:t>
            </a:r>
          </a:p>
          <a:p>
            <a:pPr marL="0" indent="0" algn="ctr">
              <a:buNone/>
            </a:pPr>
            <a:r>
              <a:rPr lang="en-US" dirty="0"/>
              <a:t>PHMSA T&amp;Q</a:t>
            </a:r>
          </a:p>
          <a:p>
            <a:pPr marL="0" indent="0" algn="ctr">
              <a:buNone/>
            </a:pPr>
            <a:r>
              <a:rPr lang="en-US" dirty="0"/>
              <a:t>Bryan.kichler@dot.gov</a:t>
            </a:r>
          </a:p>
        </p:txBody>
      </p:sp>
    </p:spTree>
    <p:extLst>
      <p:ext uri="{BB962C8B-B14F-4D97-AF65-F5344CB8AC3E}">
        <p14:creationId xmlns:p14="http://schemas.microsoft.com/office/powerpoint/2010/main" val="111972684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IMING" val="|0|19.5"/>
</p:tagLst>
</file>

<file path=ppt/tags/tag2.xml><?xml version="1.0" encoding="utf-8"?>
<p:tagLst xmlns:a="http://schemas.openxmlformats.org/drawingml/2006/main" xmlns:r="http://schemas.openxmlformats.org/officeDocument/2006/relationships" xmlns:p="http://schemas.openxmlformats.org/presentationml/2006/main">
  <p:tag name="TIMING" val="|0|19.5"/>
</p:tagLst>
</file>

<file path=ppt/tags/tag3.xml><?xml version="1.0" encoding="utf-8"?>
<p:tagLst xmlns:a="http://schemas.openxmlformats.org/drawingml/2006/main" xmlns:r="http://schemas.openxmlformats.org/officeDocument/2006/relationships" xmlns:p="http://schemas.openxmlformats.org/presentationml/2006/main">
  <p:tag name="TIMING" val="|1.8|20.3"/>
</p:tagLst>
</file>

<file path=ppt/tags/tag4.xml><?xml version="1.0" encoding="utf-8"?>
<p:tagLst xmlns:a="http://schemas.openxmlformats.org/drawingml/2006/main" xmlns:r="http://schemas.openxmlformats.org/officeDocument/2006/relationships" xmlns:p="http://schemas.openxmlformats.org/presentationml/2006/main">
  <p:tag name="TIMING" val="|0|19.5"/>
</p:tagLst>
</file>

<file path=ppt/tags/tag5.xml><?xml version="1.0" encoding="utf-8"?>
<p:tagLst xmlns:a="http://schemas.openxmlformats.org/drawingml/2006/main" xmlns:r="http://schemas.openxmlformats.org/officeDocument/2006/relationships" xmlns:p="http://schemas.openxmlformats.org/presentationml/2006/main">
  <p:tag name="TIMING" val="|0|19.5"/>
</p:tagLst>
</file>

<file path=ppt/tags/tag6.xml><?xml version="1.0" encoding="utf-8"?>
<p:tagLst xmlns:a="http://schemas.openxmlformats.org/drawingml/2006/main" xmlns:r="http://schemas.openxmlformats.org/officeDocument/2006/relationships" xmlns:p="http://schemas.openxmlformats.org/presentationml/2006/main">
  <p:tag name="TIMING" val="|1|6.8"/>
</p:tagLst>
</file>

<file path=ppt/tags/tag7.xml><?xml version="1.0" encoding="utf-8"?>
<p:tagLst xmlns:a="http://schemas.openxmlformats.org/drawingml/2006/main" xmlns:r="http://schemas.openxmlformats.org/officeDocument/2006/relationships" xmlns:p="http://schemas.openxmlformats.org/presentationml/2006/main">
  <p:tag name="TIMING" val="|1|6.8"/>
</p:tagLst>
</file>

<file path=ppt/tags/tag8.xml><?xml version="1.0" encoding="utf-8"?>
<p:tagLst xmlns:a="http://schemas.openxmlformats.org/drawingml/2006/main" xmlns:r="http://schemas.openxmlformats.org/officeDocument/2006/relationships" xmlns:p="http://schemas.openxmlformats.org/presentationml/2006/main">
  <p:tag name="TIMING" val="|1|6.8"/>
</p:tagLst>
</file>

<file path=ppt/tags/tag9.xml><?xml version="1.0" encoding="utf-8"?>
<p:tagLst xmlns:a="http://schemas.openxmlformats.org/drawingml/2006/main" xmlns:r="http://schemas.openxmlformats.org/officeDocument/2006/relationships" xmlns:p="http://schemas.openxmlformats.org/presentationml/2006/main">
  <p:tag name="TIMING" val="|3.8|4.9|5.7|7.1"/>
</p:tagLst>
</file>

<file path=ppt/tags/tag10.xml><?xml version="1.0" encoding="utf-8"?>
<p:tagLst xmlns:a="http://schemas.openxmlformats.org/drawingml/2006/main" xmlns:r="http://schemas.openxmlformats.org/officeDocument/2006/relationships" xmlns:p="http://schemas.openxmlformats.org/presentationml/2006/main">
  <p:tag name="TIMING" val="|3.8|4.9|5.7|7.1"/>
</p:tagLst>
</file>

<file path=ppt/tags/tag11.xml><?xml version="1.0" encoding="utf-8"?>
<p:tagLst xmlns:a="http://schemas.openxmlformats.org/drawingml/2006/main" xmlns:r="http://schemas.openxmlformats.org/officeDocument/2006/relationships" xmlns:p="http://schemas.openxmlformats.org/presentationml/2006/main">
  <p:tag name="TIMING" val="|3.8|4.9|5.7|7.1"/>
</p:tagLst>
</file>

<file path=ppt/tags/tag12.xml><?xml version="1.0" encoding="utf-8"?>
<p:tagLst xmlns:a="http://schemas.openxmlformats.org/drawingml/2006/main" xmlns:r="http://schemas.openxmlformats.org/officeDocument/2006/relationships" xmlns:p="http://schemas.openxmlformats.org/presentationml/2006/main">
  <p:tag name="TIMING" val="|3.8|4.9|5.7|7.1"/>
</p:tagLst>
</file>

<file path=ppt/tags/tag13.xml><?xml version="1.0" encoding="utf-8"?>
<p:tagLst xmlns:a="http://schemas.openxmlformats.org/drawingml/2006/main" xmlns:r="http://schemas.openxmlformats.org/officeDocument/2006/relationships" xmlns:p="http://schemas.openxmlformats.org/presentationml/2006/main">
  <p:tag name="TIMING" val="|3.8|4.9|5.7|7.1"/>
</p:tagLst>
</file>

<file path=ppt/tags/tag14.xml><?xml version="1.0" encoding="utf-8"?>
<p:tagLst xmlns:a="http://schemas.openxmlformats.org/drawingml/2006/main" xmlns:r="http://schemas.openxmlformats.org/officeDocument/2006/relationships" xmlns:p="http://schemas.openxmlformats.org/presentationml/2006/main">
  <p:tag name="TIMING" val="|3.8|4.9|5.7|7.1"/>
</p:tagLst>
</file>

<file path=ppt/tags/tag15.xml><?xml version="1.0" encoding="utf-8"?>
<p:tagLst xmlns:a="http://schemas.openxmlformats.org/drawingml/2006/main" xmlns:r="http://schemas.openxmlformats.org/officeDocument/2006/relationships" xmlns:p="http://schemas.openxmlformats.org/presentationml/2006/main">
  <p:tag name="TIMING" val="|3.8|4.9|5.7|7.1"/>
</p:tagLst>
</file>

<file path=ppt/tags/tag16.xml><?xml version="1.0" encoding="utf-8"?>
<p:tagLst xmlns:a="http://schemas.openxmlformats.org/drawingml/2006/main" xmlns:r="http://schemas.openxmlformats.org/officeDocument/2006/relationships" xmlns:p="http://schemas.openxmlformats.org/presentationml/2006/main">
  <p:tag name="TIMING" val="|3.8|4.9|5.7|7.1"/>
</p:tagLst>
</file>

<file path=ppt/tags/tag17.xml><?xml version="1.0" encoding="utf-8"?>
<p:tagLst xmlns:a="http://schemas.openxmlformats.org/drawingml/2006/main" xmlns:r="http://schemas.openxmlformats.org/officeDocument/2006/relationships" xmlns:p="http://schemas.openxmlformats.org/presentationml/2006/main">
  <p:tag name="TIMING" val="|3.8|4.9|5.7|7.1"/>
</p:tagLst>
</file>

<file path=ppt/tags/tag18.xml><?xml version="1.0" encoding="utf-8"?>
<p:tagLst xmlns:a="http://schemas.openxmlformats.org/drawingml/2006/main" xmlns:r="http://schemas.openxmlformats.org/officeDocument/2006/relationships" xmlns:p="http://schemas.openxmlformats.org/presentationml/2006/main">
  <p:tag name="TIMING" val="|3.8|4.9|5.7|7.1"/>
</p:tagLst>
</file>

<file path=ppt/tags/tag19.xml><?xml version="1.0" encoding="utf-8"?>
<p:tagLst xmlns:a="http://schemas.openxmlformats.org/drawingml/2006/main" xmlns:r="http://schemas.openxmlformats.org/officeDocument/2006/relationships" xmlns:p="http://schemas.openxmlformats.org/presentationml/2006/main">
  <p:tag name="TIMING" val="|1|6.8"/>
</p:tagLst>
</file>

<file path=ppt/tags/tag20.xml><?xml version="1.0" encoding="utf-8"?>
<p:tagLst xmlns:a="http://schemas.openxmlformats.org/drawingml/2006/main" xmlns:r="http://schemas.openxmlformats.org/officeDocument/2006/relationships" xmlns:p="http://schemas.openxmlformats.org/presentationml/2006/main">
  <p:tag name="TIMING" val="|1|6.8"/>
</p:tagLst>
</file>

<file path=ppt/tags/tag21.xml><?xml version="1.0" encoding="utf-8"?>
<p:tagLst xmlns:a="http://schemas.openxmlformats.org/drawingml/2006/main" xmlns:r="http://schemas.openxmlformats.org/officeDocument/2006/relationships" xmlns:p="http://schemas.openxmlformats.org/presentationml/2006/main">
  <p:tag name="TIMING" val="|0|19.5"/>
</p:tagLst>
</file>

<file path=ppt/tags/tag22.xml><?xml version="1.0" encoding="utf-8"?>
<p:tagLst xmlns:a="http://schemas.openxmlformats.org/drawingml/2006/main" xmlns:r="http://schemas.openxmlformats.org/officeDocument/2006/relationships" xmlns:p="http://schemas.openxmlformats.org/presentationml/2006/main">
  <p:tag name="TIMING" val="|0.6|14.2"/>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Wood Type">
  <a:themeElements>
    <a:clrScheme name="Wood Type">
      <a:dk1>
        <a:sysClr val="windowText" lastClr="000000"/>
      </a:dk1>
      <a:lt1>
        <a:sysClr val="window" lastClr="FFFFFF"/>
      </a:lt1>
      <a:dk2>
        <a:srgbClr val="514949"/>
      </a:dk2>
      <a:lt2>
        <a:srgbClr val="E1E1DB"/>
      </a:lt2>
      <a:accent1>
        <a:srgbClr val="9DBFBE"/>
      </a:accent1>
      <a:accent2>
        <a:srgbClr val="DB8631"/>
      </a:accent2>
      <a:accent3>
        <a:srgbClr val="E3CC5A"/>
      </a:accent3>
      <a:accent4>
        <a:srgbClr val="ACADA8"/>
      </a:accent4>
      <a:accent5>
        <a:srgbClr val="927C61"/>
      </a:accent5>
      <a:accent6>
        <a:srgbClr val="B3B435"/>
      </a:accent6>
      <a:hlink>
        <a:srgbClr val="0000FF"/>
      </a:hlink>
      <a:folHlink>
        <a:srgbClr val="800080"/>
      </a:folHlink>
    </a:clrScheme>
    <a:fontScheme name="Wood Type">
      <a:majorFont>
        <a:latin typeface="Arial Black" panose="020B0A04020102020204"/>
        <a:ea typeface=""/>
        <a:cs typeface=""/>
        <a:font script="Jpan" typeface="HGｺﾞｼｯｸM"/>
        <a:font script="Hang" typeface="HY중고딕"/>
        <a:font script="Hans" typeface="黑体"/>
        <a:font script="Hant" typeface="微軟正黑體"/>
        <a:font script="Arab" typeface="Tahoma"/>
        <a:font script="Hebr" typeface="Levenim MT"/>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panose="020B0604020202020204"/>
        <a:ea typeface=""/>
        <a:cs typeface=""/>
        <a:font script="Jpan" typeface="HGｺﾞｼｯｸM"/>
        <a:font script="Hang" typeface="HY중고딕"/>
        <a:font script="Hans" typeface="黑体"/>
        <a:font script="Hant" typeface="微軟正黑體"/>
        <a:font script="Arab" typeface="Tahoma"/>
        <a:font script="Hebr" typeface="Levenim MT"/>
        <a:font script="Thai" typeface="Lily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Wood Type">
      <a:fillStyleLst>
        <a:solidFill>
          <a:schemeClr val="phClr"/>
        </a:solidFill>
        <a:blipFill rotWithShape="1">
          <a:blip xmlns:r="http://schemas.openxmlformats.org/officeDocument/2006/relationships" r:embed="rId1">
            <a:duotone>
              <a:schemeClr val="phClr">
                <a:tint val="70000"/>
                <a:shade val="63000"/>
              </a:schemeClr>
              <a:schemeClr val="phClr">
                <a:tint val="10000"/>
                <a:satMod val="150000"/>
              </a:schemeClr>
            </a:duotone>
          </a:blip>
          <a:tile tx="0" ty="0" sx="60000" sy="59000" flip="none" algn="tl"/>
        </a:blipFill>
        <a:blipFill rotWithShape="1">
          <a:blip xmlns:r="http://schemas.openxmlformats.org/officeDocument/2006/relationships" r:embed="rId1">
            <a:duotone>
              <a:schemeClr val="phClr">
                <a:shade val="36000"/>
                <a:satMod val="120000"/>
              </a:schemeClr>
              <a:schemeClr val="phClr">
                <a:tint val="40000"/>
              </a:schemeClr>
            </a:duotone>
          </a:blip>
          <a:tile tx="0" ty="0" sx="60000" sy="59000" flip="none" algn="tl"/>
        </a:blip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softEdge rad="12700"/>
          </a:effectLst>
        </a:effectStyle>
        <a:effectStyle>
          <a:effectLst>
            <a:outerShdw blurRad="50800" dist="19050" dir="5400000" algn="tl" rotWithShape="0">
              <a:srgbClr val="000000">
                <a:alpha val="60000"/>
              </a:srgbClr>
            </a:outerShdw>
            <a:softEdge rad="12700"/>
          </a:effectLst>
        </a:effectStyle>
      </a:effectStyleLst>
      <a:bgFillStyleLst>
        <a:solidFill>
          <a:schemeClr val="phClr"/>
        </a:solidFill>
        <a:solidFill>
          <a:schemeClr val="phClr">
            <a:shade val="97000"/>
            <a:satMod val="150000"/>
          </a:schemeClr>
        </a:solidFill>
        <a:blipFill rotWithShape="1">
          <a:blip xmlns:r="http://schemas.openxmlformats.org/officeDocument/2006/relationships" r:embed="rId1">
            <a:duotone>
              <a:schemeClr val="phClr">
                <a:tint val="75000"/>
                <a:shade val="58000"/>
                <a:satMod val="120000"/>
              </a:schemeClr>
              <a:schemeClr val="phClr">
                <a:tint val="50000"/>
                <a:shade val="96000"/>
              </a:schemeClr>
            </a:duotone>
          </a:blip>
          <a:tile tx="0" ty="0" sx="100000" sy="100000" flip="none" algn="tl"/>
        </a:blipFill>
      </a:bgFillStyleLst>
    </a:fmtScheme>
  </a:themeElements>
  <a:objectDefaults/>
  <a:extraClrSchemeLst/>
  <a:extLst>
    <a:ext uri="{05A4C25C-085E-4340-85A3-A5531E510DB2}">
      <thm15:themeFamily xmlns:thm15="http://schemas.microsoft.com/office/thememl/2012/main" name="Wood Type" id="{7ACABC62-BF99-48CF-A9DC-4DB89C7B13DC}" vid="{BE1B6DD8-9976-4550-A6F4-B2DD4EA939D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TM03090434[[fn=Wood Type]]</Template>
  <TotalTime>2926</TotalTime>
  <Words>2238</Words>
  <Application>Microsoft Office PowerPoint</Application>
  <PresentationFormat>Widescreen</PresentationFormat>
  <Paragraphs>196</Paragraphs>
  <Slides>29</Slides>
  <Notes>22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29</vt:i4>
      </vt:variant>
    </vt:vector>
  </HeadingPairs>
  <TitlesOfParts>
    <vt:vector size="35" baseType="lpstr">
      <vt:lpstr>Arial</vt:lpstr>
      <vt:lpstr>Arial Black</vt:lpstr>
      <vt:lpstr>Calibri</vt:lpstr>
      <vt:lpstr>Rockwell Extra Bold</vt:lpstr>
      <vt:lpstr>Wingdings</vt:lpstr>
      <vt:lpstr>Wood Type</vt:lpstr>
      <vt:lpstr>Compliance Inspections of Natural Gas Systems</vt:lpstr>
      <vt:lpstr>Safety Regulations Applicable to Natural Gas Systems</vt:lpstr>
      <vt:lpstr>USC Section 60117</vt:lpstr>
      <vt:lpstr>Safety Regulations Applicable to Natural Gas Systems</vt:lpstr>
      <vt:lpstr>Safety Regulations Applicable to Natural Gas Systems</vt:lpstr>
      <vt:lpstr>Part 190 Regulatory Authority</vt:lpstr>
      <vt:lpstr>Part 190 Regulatory Authority</vt:lpstr>
      <vt:lpstr>How Do I Prepare for an Inspection?</vt:lpstr>
      <vt:lpstr>What Type of Inspector  Will I Get?</vt:lpstr>
      <vt:lpstr>What Type of Inspection  Will I Get?</vt:lpstr>
      <vt:lpstr>Where Do I Begin?</vt:lpstr>
      <vt:lpstr>Where Do I Begin?</vt:lpstr>
      <vt:lpstr>Where Do I Begin?</vt:lpstr>
      <vt:lpstr>Where Do I Begin?</vt:lpstr>
      <vt:lpstr>Where Do I Begin?</vt:lpstr>
      <vt:lpstr>Where Do I Begin?</vt:lpstr>
      <vt:lpstr>Where Do I Begin?</vt:lpstr>
      <vt:lpstr>Where Do I Begin?</vt:lpstr>
      <vt:lpstr>Where Do I Begin?</vt:lpstr>
      <vt:lpstr>Where Do I Begin?</vt:lpstr>
      <vt:lpstr>Where Do I Begin?</vt:lpstr>
      <vt:lpstr>Where Do I Begin?</vt:lpstr>
      <vt:lpstr>Things to Remember  when being inspected </vt:lpstr>
      <vt:lpstr>Things to Remember  when being inspected </vt:lpstr>
      <vt:lpstr>What Happens When the Inspection is Over?</vt:lpstr>
      <vt:lpstr>What Happens When the Inspection is Over?</vt:lpstr>
      <vt:lpstr>Other Forms</vt:lpstr>
      <vt:lpstr>Information Websites</vt:lpstr>
      <vt:lpstr>Thanks!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Kichler, Bryan (PHMSA)</dc:creator>
  <cp:lastModifiedBy>Kichler, Bryan (PHMSA)</cp:lastModifiedBy>
  <cp:revision>14</cp:revision>
  <dcterms:created xsi:type="dcterms:W3CDTF">2017-08-02T20:18:01Z</dcterms:created>
  <dcterms:modified xsi:type="dcterms:W3CDTF">2019-09-16T23:11:19Z</dcterms:modified>
</cp:coreProperties>
</file>