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9" r:id="rId3"/>
    <p:sldId id="260" r:id="rId4"/>
    <p:sldId id="286" r:id="rId5"/>
    <p:sldId id="295" r:id="rId6"/>
    <p:sldId id="296" r:id="rId7"/>
    <p:sldId id="297" r:id="rId8"/>
    <p:sldId id="294" r:id="rId9"/>
    <p:sldId id="261" r:id="rId10"/>
    <p:sldId id="287" r:id="rId11"/>
    <p:sldId id="262" r:id="rId12"/>
    <p:sldId id="263" r:id="rId13"/>
    <p:sldId id="264" r:id="rId14"/>
    <p:sldId id="288" r:id="rId15"/>
    <p:sldId id="265" r:id="rId16"/>
    <p:sldId id="289" r:id="rId17"/>
    <p:sldId id="266" r:id="rId18"/>
    <p:sldId id="290" r:id="rId19"/>
    <p:sldId id="268" r:id="rId20"/>
    <p:sldId id="291" r:id="rId21"/>
    <p:sldId id="269" r:id="rId22"/>
    <p:sldId id="270" r:id="rId23"/>
    <p:sldId id="272" r:id="rId24"/>
    <p:sldId id="273" r:id="rId25"/>
    <p:sldId id="274" r:id="rId26"/>
    <p:sldId id="275" r:id="rId27"/>
    <p:sldId id="277" r:id="rId28"/>
    <p:sldId id="276" r:id="rId29"/>
    <p:sldId id="278" r:id="rId30"/>
    <p:sldId id="304" r:id="rId31"/>
    <p:sldId id="302" r:id="rId32"/>
    <p:sldId id="298" r:id="rId33"/>
    <p:sldId id="279" r:id="rId34"/>
    <p:sldId id="299" r:id="rId35"/>
    <p:sldId id="280" r:id="rId36"/>
    <p:sldId id="300" r:id="rId37"/>
    <p:sldId id="305" r:id="rId38"/>
    <p:sldId id="281" r:id="rId39"/>
    <p:sldId id="303" r:id="rId40"/>
    <p:sldId id="283" r:id="rId41"/>
    <p:sldId id="284" r:id="rId42"/>
    <p:sldId id="285" r:id="rId43"/>
    <p:sldId id="282" r:id="rId44"/>
    <p:sldId id="307" r:id="rId45"/>
    <p:sldId id="308" r:id="rId46"/>
    <p:sldId id="309" r:id="rId47"/>
    <p:sldId id="310" r:id="rId48"/>
    <p:sldId id="30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57" autoAdjust="0"/>
  </p:normalViewPr>
  <p:slideViewPr>
    <p:cSldViewPr>
      <p:cViewPr varScale="1">
        <p:scale>
          <a:sx n="65" d="100"/>
          <a:sy n="65" d="100"/>
        </p:scale>
        <p:origin x="15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1D4F39-3674-40D5-8CB9-F92FF6064E86}" type="datetimeFigureOut">
              <a:rPr lang="en-US" smtClean="0"/>
              <a:t>9/16/2019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9878A1-794B-4469-B6EE-E7C7FC781F66}" type="slidenum">
              <a:rPr lang="en-US" smtClean="0"/>
              <a:t>‹#›</a:t>
            </a:fld>
            <a:endParaRPr lang="en-US"/>
          </a:p>
        </p:txBody>
      </p:sp>
    </p:spTree>
    <p:extLst>
      <p:ext uri="{BB962C8B-B14F-4D97-AF65-F5344CB8AC3E}">
        <p14:creationId xmlns:p14="http://schemas.microsoft.com/office/powerpoint/2010/main" val="106654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Some of the feed back we have received from emergency responders include:</a:t>
            </a:r>
          </a:p>
          <a:p>
            <a:endParaRPr lang="en-US"/>
          </a:p>
          <a:p>
            <a:r>
              <a:rPr lang="en-US"/>
              <a:t>Invitations are often generic, which doesn’t necessarily catch the attention of the persons receiving the invitation.</a:t>
            </a:r>
          </a:p>
          <a:p>
            <a:endParaRPr lang="en-US"/>
          </a:p>
          <a:p>
            <a:r>
              <a:rPr lang="en-US"/>
              <a:t>ER’s suggest using the heading or term pipeline emergencies.  That term puts a different spin on it, and catches the eye.  </a:t>
            </a:r>
          </a:p>
          <a:p>
            <a:endParaRPr lang="en-US"/>
          </a:p>
          <a:p>
            <a:r>
              <a:rPr lang="en-US"/>
              <a:t>Another suggestion is that the invit6ations be sent to titles, instead of individuals.  This is probably particularly true for volunteer fire departments.  </a:t>
            </a:r>
          </a:p>
          <a:p>
            <a:endParaRPr lang="en-US"/>
          </a:p>
          <a:p>
            <a:r>
              <a:rPr lang="en-US"/>
              <a:t>For large departments, you might want to sent the invitation to each fire house, rather than just to the fire chief.  </a:t>
            </a:r>
          </a:p>
          <a:p>
            <a:endParaRPr lang="en-US"/>
          </a:p>
          <a:p>
            <a:r>
              <a:rPr lang="en-US"/>
              <a:t>Another big desire is to get credit for the training.  Meeting attendance might cover requirements for HAZWOPER or emergency training.  We are asking these people to give up some of their time, providing credit is one way to do it.  And the credit should not be difficult to get.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65" eaLnBrk="0" hangingPunct="0">
              <a:defRPr sz="2000">
                <a:solidFill>
                  <a:schemeClr val="tx1"/>
                </a:solidFill>
                <a:latin typeface="Arial" charset="0"/>
                <a:cs typeface="Arial" charset="0"/>
              </a:defRPr>
            </a:lvl1pPr>
            <a:lvl2pPr marL="731710" indent="-281427" defTabSz="917765" eaLnBrk="0" hangingPunct="0">
              <a:defRPr sz="2000">
                <a:solidFill>
                  <a:schemeClr val="tx1"/>
                </a:solidFill>
                <a:latin typeface="Arial" charset="0"/>
                <a:cs typeface="Arial" charset="0"/>
              </a:defRPr>
            </a:lvl2pPr>
            <a:lvl3pPr marL="1125708" indent="-225141" defTabSz="917765" eaLnBrk="0" hangingPunct="0">
              <a:defRPr sz="2000">
                <a:solidFill>
                  <a:schemeClr val="tx1"/>
                </a:solidFill>
                <a:latin typeface="Arial" charset="0"/>
                <a:cs typeface="Arial" charset="0"/>
              </a:defRPr>
            </a:lvl3pPr>
            <a:lvl4pPr marL="1575990" indent="-225141" defTabSz="917765" eaLnBrk="0" hangingPunct="0">
              <a:defRPr sz="2000">
                <a:solidFill>
                  <a:schemeClr val="tx1"/>
                </a:solidFill>
                <a:latin typeface="Arial" charset="0"/>
                <a:cs typeface="Arial" charset="0"/>
              </a:defRPr>
            </a:lvl4pPr>
            <a:lvl5pPr marL="2026274" indent="-225141" defTabSz="917765" eaLnBrk="0" hangingPunct="0">
              <a:defRPr sz="2000">
                <a:solidFill>
                  <a:schemeClr val="tx1"/>
                </a:solidFill>
                <a:latin typeface="Arial" charset="0"/>
                <a:cs typeface="Arial" charset="0"/>
              </a:defRPr>
            </a:lvl5pPr>
            <a:lvl6pPr marL="2476557" indent="-225141" defTabSz="917765" eaLnBrk="0" fontAlgn="base" hangingPunct="0">
              <a:spcBef>
                <a:spcPct val="0"/>
              </a:spcBef>
              <a:spcAft>
                <a:spcPct val="0"/>
              </a:spcAft>
              <a:defRPr sz="2000">
                <a:solidFill>
                  <a:schemeClr val="tx1"/>
                </a:solidFill>
                <a:latin typeface="Arial" charset="0"/>
                <a:cs typeface="Arial" charset="0"/>
              </a:defRPr>
            </a:lvl6pPr>
            <a:lvl7pPr marL="2926840" indent="-225141" defTabSz="917765" eaLnBrk="0" fontAlgn="base" hangingPunct="0">
              <a:spcBef>
                <a:spcPct val="0"/>
              </a:spcBef>
              <a:spcAft>
                <a:spcPct val="0"/>
              </a:spcAft>
              <a:defRPr sz="2000">
                <a:solidFill>
                  <a:schemeClr val="tx1"/>
                </a:solidFill>
                <a:latin typeface="Arial" charset="0"/>
                <a:cs typeface="Arial" charset="0"/>
              </a:defRPr>
            </a:lvl7pPr>
            <a:lvl8pPr marL="3377123" indent="-225141" defTabSz="917765" eaLnBrk="0" fontAlgn="base" hangingPunct="0">
              <a:spcBef>
                <a:spcPct val="0"/>
              </a:spcBef>
              <a:spcAft>
                <a:spcPct val="0"/>
              </a:spcAft>
              <a:defRPr sz="2000">
                <a:solidFill>
                  <a:schemeClr val="tx1"/>
                </a:solidFill>
                <a:latin typeface="Arial" charset="0"/>
                <a:cs typeface="Arial" charset="0"/>
              </a:defRPr>
            </a:lvl8pPr>
            <a:lvl9pPr marL="3827406" indent="-225141" defTabSz="917765" eaLnBrk="0" fontAlgn="base" hangingPunct="0">
              <a:spcBef>
                <a:spcPct val="0"/>
              </a:spcBef>
              <a:spcAft>
                <a:spcPct val="0"/>
              </a:spcAft>
              <a:defRPr sz="2000">
                <a:solidFill>
                  <a:schemeClr val="tx1"/>
                </a:solidFill>
                <a:latin typeface="Arial" charset="0"/>
                <a:cs typeface="Arial" charset="0"/>
              </a:defRPr>
            </a:lvl9pPr>
          </a:lstStyle>
          <a:p>
            <a:pPr eaLnBrk="1" hangingPunct="1"/>
            <a:fld id="{212E4DFE-D45C-41E6-BF9D-314DDABE9AEE}" type="slidenum">
              <a:rPr lang="en-US" sz="1100"/>
              <a:pPr eaLnBrk="1" hangingPunct="1"/>
              <a:t>44</a:t>
            </a:fld>
            <a:endParaRPr lang="en-US"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feedback is they don’t necessarilly dislike the public type meeting, but it all gives rather generic information.  They would prefer face to face meeting, generally at their facility.  These could be done in conjunction with the public meetings.  </a:t>
            </a:r>
          </a:p>
          <a:p>
            <a:endParaRPr lang="en-US"/>
          </a:p>
          <a:p>
            <a:r>
              <a:rPr lang="en-US"/>
              <a:t>Ers prefer these face to face meetings at their facilities.  Easier to get people together, and they are where they need to be in case of another emergency.  They would prefer these meetings to be with the local operations people instead of the headquarters.  The reason for this is because the local operations people are the ones they will be dealing with during an emergency.  </a:t>
            </a:r>
          </a:p>
          <a:p>
            <a:endParaRPr lang="en-US"/>
          </a:p>
          <a:p>
            <a:r>
              <a:rPr lang="en-US"/>
              <a:t>The contact should be made with all shifts, because information is not necessarily shared between shifts.  </a:t>
            </a:r>
          </a:p>
          <a:p>
            <a:endParaRPr lang="en-US"/>
          </a:p>
          <a:p>
            <a:r>
              <a:rPr lang="en-US"/>
              <a:t>For volunteer departments, maybe a meeting on a weekend rather than a weekday.  One thing to consider is scheduling joint drills on weekends instread of weekdays.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65" eaLnBrk="0" hangingPunct="0">
              <a:defRPr sz="2000">
                <a:solidFill>
                  <a:schemeClr val="tx1"/>
                </a:solidFill>
                <a:latin typeface="Arial" charset="0"/>
                <a:cs typeface="Arial" charset="0"/>
              </a:defRPr>
            </a:lvl1pPr>
            <a:lvl2pPr marL="731710" indent="-281427" defTabSz="917765" eaLnBrk="0" hangingPunct="0">
              <a:defRPr sz="2000">
                <a:solidFill>
                  <a:schemeClr val="tx1"/>
                </a:solidFill>
                <a:latin typeface="Arial" charset="0"/>
                <a:cs typeface="Arial" charset="0"/>
              </a:defRPr>
            </a:lvl2pPr>
            <a:lvl3pPr marL="1125708" indent="-225141" defTabSz="917765" eaLnBrk="0" hangingPunct="0">
              <a:defRPr sz="2000">
                <a:solidFill>
                  <a:schemeClr val="tx1"/>
                </a:solidFill>
                <a:latin typeface="Arial" charset="0"/>
                <a:cs typeface="Arial" charset="0"/>
              </a:defRPr>
            </a:lvl3pPr>
            <a:lvl4pPr marL="1575990" indent="-225141" defTabSz="917765" eaLnBrk="0" hangingPunct="0">
              <a:defRPr sz="2000">
                <a:solidFill>
                  <a:schemeClr val="tx1"/>
                </a:solidFill>
                <a:latin typeface="Arial" charset="0"/>
                <a:cs typeface="Arial" charset="0"/>
              </a:defRPr>
            </a:lvl4pPr>
            <a:lvl5pPr marL="2026274" indent="-225141" defTabSz="917765" eaLnBrk="0" hangingPunct="0">
              <a:defRPr sz="2000">
                <a:solidFill>
                  <a:schemeClr val="tx1"/>
                </a:solidFill>
                <a:latin typeface="Arial" charset="0"/>
                <a:cs typeface="Arial" charset="0"/>
              </a:defRPr>
            </a:lvl5pPr>
            <a:lvl6pPr marL="2476557" indent="-225141" defTabSz="917765" eaLnBrk="0" fontAlgn="base" hangingPunct="0">
              <a:spcBef>
                <a:spcPct val="0"/>
              </a:spcBef>
              <a:spcAft>
                <a:spcPct val="0"/>
              </a:spcAft>
              <a:defRPr sz="2000">
                <a:solidFill>
                  <a:schemeClr val="tx1"/>
                </a:solidFill>
                <a:latin typeface="Arial" charset="0"/>
                <a:cs typeface="Arial" charset="0"/>
              </a:defRPr>
            </a:lvl6pPr>
            <a:lvl7pPr marL="2926840" indent="-225141" defTabSz="917765" eaLnBrk="0" fontAlgn="base" hangingPunct="0">
              <a:spcBef>
                <a:spcPct val="0"/>
              </a:spcBef>
              <a:spcAft>
                <a:spcPct val="0"/>
              </a:spcAft>
              <a:defRPr sz="2000">
                <a:solidFill>
                  <a:schemeClr val="tx1"/>
                </a:solidFill>
                <a:latin typeface="Arial" charset="0"/>
                <a:cs typeface="Arial" charset="0"/>
              </a:defRPr>
            </a:lvl7pPr>
            <a:lvl8pPr marL="3377123" indent="-225141" defTabSz="917765" eaLnBrk="0" fontAlgn="base" hangingPunct="0">
              <a:spcBef>
                <a:spcPct val="0"/>
              </a:spcBef>
              <a:spcAft>
                <a:spcPct val="0"/>
              </a:spcAft>
              <a:defRPr sz="2000">
                <a:solidFill>
                  <a:schemeClr val="tx1"/>
                </a:solidFill>
                <a:latin typeface="Arial" charset="0"/>
                <a:cs typeface="Arial" charset="0"/>
              </a:defRPr>
            </a:lvl8pPr>
            <a:lvl9pPr marL="3827406" indent="-225141" defTabSz="917765" eaLnBrk="0" fontAlgn="base" hangingPunct="0">
              <a:spcBef>
                <a:spcPct val="0"/>
              </a:spcBef>
              <a:spcAft>
                <a:spcPct val="0"/>
              </a:spcAft>
              <a:defRPr sz="2000">
                <a:solidFill>
                  <a:schemeClr val="tx1"/>
                </a:solidFill>
                <a:latin typeface="Arial" charset="0"/>
                <a:cs typeface="Arial" charset="0"/>
              </a:defRPr>
            </a:lvl9pPr>
          </a:lstStyle>
          <a:p>
            <a:pPr eaLnBrk="1" hangingPunct="1"/>
            <a:fld id="{0EA2E0DB-FC4B-4D8D-A035-63047649FF09}" type="slidenum">
              <a:rPr lang="en-US" sz="1100"/>
              <a:pPr eaLnBrk="1" hangingPunct="1"/>
              <a:t>45</a:t>
            </a:fld>
            <a:endParaRPr 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ADB 10-08 was one fo the first reaftions to San Bruno.  It could have been worded differently.  The gist of this is to provide emergency plan information to the local first responders.  PHMSA does not mean the full plan, and the first responders do not want the full plan.  But as an operator, it should be the appropriate sections of the plan, which means contact lists, and how first responders and operrator employees will work together. It might include a discussion on communications as well.  </a:t>
            </a:r>
          </a:p>
          <a:p>
            <a:endParaRPr lang="en-US"/>
          </a:p>
          <a:p>
            <a:r>
              <a:rPr lang="en-US"/>
              <a:t>FR are looking for a quick reference on what to do, and the local contact lists, not just the 800 number.  They would prefer these to be portable, some samml book they could carry in their vehicles.  And it should be multiple copies, not just the fire chief.  Again, maybe one or two for each fire station, or multiple copies to the local volunteer department so they can distribute them as needed. </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65" eaLnBrk="0" hangingPunct="0">
              <a:defRPr sz="2000">
                <a:solidFill>
                  <a:schemeClr val="tx1"/>
                </a:solidFill>
                <a:latin typeface="Arial" charset="0"/>
                <a:cs typeface="Arial" charset="0"/>
              </a:defRPr>
            </a:lvl1pPr>
            <a:lvl2pPr marL="731710" indent="-281427" defTabSz="917765" eaLnBrk="0" hangingPunct="0">
              <a:defRPr sz="2000">
                <a:solidFill>
                  <a:schemeClr val="tx1"/>
                </a:solidFill>
                <a:latin typeface="Arial" charset="0"/>
                <a:cs typeface="Arial" charset="0"/>
              </a:defRPr>
            </a:lvl2pPr>
            <a:lvl3pPr marL="1125708" indent="-225141" defTabSz="917765" eaLnBrk="0" hangingPunct="0">
              <a:defRPr sz="2000">
                <a:solidFill>
                  <a:schemeClr val="tx1"/>
                </a:solidFill>
                <a:latin typeface="Arial" charset="0"/>
                <a:cs typeface="Arial" charset="0"/>
              </a:defRPr>
            </a:lvl3pPr>
            <a:lvl4pPr marL="1575990" indent="-225141" defTabSz="917765" eaLnBrk="0" hangingPunct="0">
              <a:defRPr sz="2000">
                <a:solidFill>
                  <a:schemeClr val="tx1"/>
                </a:solidFill>
                <a:latin typeface="Arial" charset="0"/>
                <a:cs typeface="Arial" charset="0"/>
              </a:defRPr>
            </a:lvl4pPr>
            <a:lvl5pPr marL="2026274" indent="-225141" defTabSz="917765" eaLnBrk="0" hangingPunct="0">
              <a:defRPr sz="2000">
                <a:solidFill>
                  <a:schemeClr val="tx1"/>
                </a:solidFill>
                <a:latin typeface="Arial" charset="0"/>
                <a:cs typeface="Arial" charset="0"/>
              </a:defRPr>
            </a:lvl5pPr>
            <a:lvl6pPr marL="2476557" indent="-225141" defTabSz="917765" eaLnBrk="0" fontAlgn="base" hangingPunct="0">
              <a:spcBef>
                <a:spcPct val="0"/>
              </a:spcBef>
              <a:spcAft>
                <a:spcPct val="0"/>
              </a:spcAft>
              <a:defRPr sz="2000">
                <a:solidFill>
                  <a:schemeClr val="tx1"/>
                </a:solidFill>
                <a:latin typeface="Arial" charset="0"/>
                <a:cs typeface="Arial" charset="0"/>
              </a:defRPr>
            </a:lvl6pPr>
            <a:lvl7pPr marL="2926840" indent="-225141" defTabSz="917765" eaLnBrk="0" fontAlgn="base" hangingPunct="0">
              <a:spcBef>
                <a:spcPct val="0"/>
              </a:spcBef>
              <a:spcAft>
                <a:spcPct val="0"/>
              </a:spcAft>
              <a:defRPr sz="2000">
                <a:solidFill>
                  <a:schemeClr val="tx1"/>
                </a:solidFill>
                <a:latin typeface="Arial" charset="0"/>
                <a:cs typeface="Arial" charset="0"/>
              </a:defRPr>
            </a:lvl7pPr>
            <a:lvl8pPr marL="3377123" indent="-225141" defTabSz="917765" eaLnBrk="0" fontAlgn="base" hangingPunct="0">
              <a:spcBef>
                <a:spcPct val="0"/>
              </a:spcBef>
              <a:spcAft>
                <a:spcPct val="0"/>
              </a:spcAft>
              <a:defRPr sz="2000">
                <a:solidFill>
                  <a:schemeClr val="tx1"/>
                </a:solidFill>
                <a:latin typeface="Arial" charset="0"/>
                <a:cs typeface="Arial" charset="0"/>
              </a:defRPr>
            </a:lvl8pPr>
            <a:lvl9pPr marL="3827406" indent="-225141" defTabSz="917765" eaLnBrk="0" fontAlgn="base" hangingPunct="0">
              <a:spcBef>
                <a:spcPct val="0"/>
              </a:spcBef>
              <a:spcAft>
                <a:spcPct val="0"/>
              </a:spcAft>
              <a:defRPr sz="2000">
                <a:solidFill>
                  <a:schemeClr val="tx1"/>
                </a:solidFill>
                <a:latin typeface="Arial" charset="0"/>
                <a:cs typeface="Arial" charset="0"/>
              </a:defRPr>
            </a:lvl9pPr>
          </a:lstStyle>
          <a:p>
            <a:pPr eaLnBrk="1" hangingPunct="1"/>
            <a:fld id="{0DD4F1A7-F638-4553-A66E-AD0FF3A3E942}" type="slidenum">
              <a:rPr lang="en-US" sz="1100"/>
              <a:pPr eaLnBrk="1" hangingPunct="1"/>
              <a:t>46</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feedback is they don’t necessarilly dislike the public type meeting, but it all gives rather generic information.  They would prefer face to face meeting, generally at their facility.  These could be done in conjunction with the public meetings.  </a:t>
            </a:r>
          </a:p>
          <a:p>
            <a:endParaRPr lang="en-US"/>
          </a:p>
          <a:p>
            <a:r>
              <a:rPr lang="en-US"/>
              <a:t>Ers prefer these face to face meetings at their facilities.  Easier to get people together, and they are where they need to be in case of another emergency.  They would prefer these meetings to be with the local operations people instead of the headquarters.  The reason for this is because the local operations people are the ones they will be dealing with during an emergency.  </a:t>
            </a:r>
          </a:p>
          <a:p>
            <a:endParaRPr lang="en-US"/>
          </a:p>
          <a:p>
            <a:r>
              <a:rPr lang="en-US"/>
              <a:t>The contact should be made with all shifts, because information is not necessarily shared between shifts.  </a:t>
            </a:r>
          </a:p>
          <a:p>
            <a:endParaRPr lang="en-US"/>
          </a:p>
          <a:p>
            <a:r>
              <a:rPr lang="en-US"/>
              <a:t>For volunteer departments, maybe a meeting on a weekend rather than a weekday.  One thing to consider is scheduling joint drills on weekends instread of weekdays.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65" eaLnBrk="0" hangingPunct="0">
              <a:defRPr sz="2000">
                <a:solidFill>
                  <a:schemeClr val="tx1"/>
                </a:solidFill>
                <a:latin typeface="Arial" charset="0"/>
                <a:cs typeface="Arial" charset="0"/>
              </a:defRPr>
            </a:lvl1pPr>
            <a:lvl2pPr marL="731710" indent="-281427" defTabSz="917765" eaLnBrk="0" hangingPunct="0">
              <a:defRPr sz="2000">
                <a:solidFill>
                  <a:schemeClr val="tx1"/>
                </a:solidFill>
                <a:latin typeface="Arial" charset="0"/>
                <a:cs typeface="Arial" charset="0"/>
              </a:defRPr>
            </a:lvl2pPr>
            <a:lvl3pPr marL="1125708" indent="-225141" defTabSz="917765" eaLnBrk="0" hangingPunct="0">
              <a:defRPr sz="2000">
                <a:solidFill>
                  <a:schemeClr val="tx1"/>
                </a:solidFill>
                <a:latin typeface="Arial" charset="0"/>
                <a:cs typeface="Arial" charset="0"/>
              </a:defRPr>
            </a:lvl3pPr>
            <a:lvl4pPr marL="1575990" indent="-225141" defTabSz="917765" eaLnBrk="0" hangingPunct="0">
              <a:defRPr sz="2000">
                <a:solidFill>
                  <a:schemeClr val="tx1"/>
                </a:solidFill>
                <a:latin typeface="Arial" charset="0"/>
                <a:cs typeface="Arial" charset="0"/>
              </a:defRPr>
            </a:lvl4pPr>
            <a:lvl5pPr marL="2026274" indent="-225141" defTabSz="917765" eaLnBrk="0" hangingPunct="0">
              <a:defRPr sz="2000">
                <a:solidFill>
                  <a:schemeClr val="tx1"/>
                </a:solidFill>
                <a:latin typeface="Arial" charset="0"/>
                <a:cs typeface="Arial" charset="0"/>
              </a:defRPr>
            </a:lvl5pPr>
            <a:lvl6pPr marL="2476557" indent="-225141" defTabSz="917765" eaLnBrk="0" fontAlgn="base" hangingPunct="0">
              <a:spcBef>
                <a:spcPct val="0"/>
              </a:spcBef>
              <a:spcAft>
                <a:spcPct val="0"/>
              </a:spcAft>
              <a:defRPr sz="2000">
                <a:solidFill>
                  <a:schemeClr val="tx1"/>
                </a:solidFill>
                <a:latin typeface="Arial" charset="0"/>
                <a:cs typeface="Arial" charset="0"/>
              </a:defRPr>
            </a:lvl6pPr>
            <a:lvl7pPr marL="2926840" indent="-225141" defTabSz="917765" eaLnBrk="0" fontAlgn="base" hangingPunct="0">
              <a:spcBef>
                <a:spcPct val="0"/>
              </a:spcBef>
              <a:spcAft>
                <a:spcPct val="0"/>
              </a:spcAft>
              <a:defRPr sz="2000">
                <a:solidFill>
                  <a:schemeClr val="tx1"/>
                </a:solidFill>
                <a:latin typeface="Arial" charset="0"/>
                <a:cs typeface="Arial" charset="0"/>
              </a:defRPr>
            </a:lvl7pPr>
            <a:lvl8pPr marL="3377123" indent="-225141" defTabSz="917765" eaLnBrk="0" fontAlgn="base" hangingPunct="0">
              <a:spcBef>
                <a:spcPct val="0"/>
              </a:spcBef>
              <a:spcAft>
                <a:spcPct val="0"/>
              </a:spcAft>
              <a:defRPr sz="2000">
                <a:solidFill>
                  <a:schemeClr val="tx1"/>
                </a:solidFill>
                <a:latin typeface="Arial" charset="0"/>
                <a:cs typeface="Arial" charset="0"/>
              </a:defRPr>
            </a:lvl8pPr>
            <a:lvl9pPr marL="3827406" indent="-225141" defTabSz="917765" eaLnBrk="0" fontAlgn="base" hangingPunct="0">
              <a:spcBef>
                <a:spcPct val="0"/>
              </a:spcBef>
              <a:spcAft>
                <a:spcPct val="0"/>
              </a:spcAft>
              <a:defRPr sz="2000">
                <a:solidFill>
                  <a:schemeClr val="tx1"/>
                </a:solidFill>
                <a:latin typeface="Arial" charset="0"/>
                <a:cs typeface="Arial" charset="0"/>
              </a:defRPr>
            </a:lvl9pPr>
          </a:lstStyle>
          <a:p>
            <a:pPr eaLnBrk="1" hangingPunct="1"/>
            <a:fld id="{0EA2E0DB-FC4B-4D8D-A035-63047649FF09}" type="slidenum">
              <a:rPr lang="en-US" sz="1100"/>
              <a:pPr eaLnBrk="1" hangingPunct="1"/>
              <a:t>47</a:t>
            </a:fld>
            <a:endParaRPr lang="en-US"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C5316-E22E-4E6E-BFA1-7FBB9EBEEF11}"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268365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C5316-E22E-4E6E-BFA1-7FBB9EBEEF11}"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4472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C5316-E22E-4E6E-BFA1-7FBB9EBEEF11}"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16818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C5316-E22E-4E6E-BFA1-7FBB9EBEEF11}"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277964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C5316-E22E-4E6E-BFA1-7FBB9EBEEF11}"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0191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C5316-E22E-4E6E-BFA1-7FBB9EBEEF11}"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89746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C5316-E22E-4E6E-BFA1-7FBB9EBEEF11}"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9729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C5316-E22E-4E6E-BFA1-7FBB9EBEEF11}"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82994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C5316-E22E-4E6E-BFA1-7FBB9EBEEF11}"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849804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C5316-E22E-4E6E-BFA1-7FBB9EBEEF11}"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118478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C5316-E22E-4E6E-BFA1-7FBB9EBEEF11}"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D6DF2-F1F1-4C0F-8BD0-53E33A2B3D21}" type="slidenum">
              <a:rPr lang="en-US" smtClean="0"/>
              <a:t>‹#›</a:t>
            </a:fld>
            <a:endParaRPr lang="en-US"/>
          </a:p>
        </p:txBody>
      </p:sp>
    </p:spTree>
    <p:extLst>
      <p:ext uri="{BB962C8B-B14F-4D97-AF65-F5344CB8AC3E}">
        <p14:creationId xmlns:p14="http://schemas.microsoft.com/office/powerpoint/2010/main" val="35923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2">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C5316-E22E-4E6E-BFA1-7FBB9EBEEF11}" type="datetimeFigureOut">
              <a:rPr lang="en-US" smtClean="0"/>
              <a:t>9/16/2019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D6DF2-F1F1-4C0F-8BD0-53E33A2B3D21}" type="slidenum">
              <a:rPr lang="en-US" smtClean="0"/>
              <a:t>‹#›</a:t>
            </a:fld>
            <a:endParaRPr lang="en-US"/>
          </a:p>
        </p:txBody>
      </p:sp>
    </p:spTree>
    <p:extLst>
      <p:ext uri="{BB962C8B-B14F-4D97-AF65-F5344CB8AC3E}">
        <p14:creationId xmlns:p14="http://schemas.microsoft.com/office/powerpoint/2010/main" val="437648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files.hdrcreme.com/10098/medium/Tuberia_1.jpg?1255554254"/>
          <p:cNvPicPr>
            <a:picLocks noChangeAspect="1" noChangeArrowheads="1"/>
          </p:cNvPicPr>
          <p:nvPr/>
        </p:nvPicPr>
        <p:blipFill rotWithShape="1">
          <a:blip r:embed="rId2">
            <a:extLst>
              <a:ext uri="{28A0092B-C50C-407E-A947-70E740481C1C}">
                <a14:useLocalDpi xmlns:a14="http://schemas.microsoft.com/office/drawing/2010/main" val="0"/>
              </a:ext>
            </a:extLst>
          </a:blip>
          <a:srcRect l="516" t="50000" r="368" b="51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95409"/>
            <a:ext cx="9144000" cy="1099991"/>
          </a:xfrm>
          <a:gradFill>
            <a:gsLst>
              <a:gs pos="0">
                <a:schemeClr val="tx1">
                  <a:alpha val="86000"/>
                </a:schemeClr>
              </a:gs>
              <a:gs pos="100000">
                <a:schemeClr val="tx2">
                  <a:lumMod val="50000"/>
                  <a:alpha val="61000"/>
                </a:schemeClr>
              </a:gs>
            </a:gsLst>
            <a:path path="circle">
              <a:fillToRect l="50000" t="50000" r="50000" b="50000"/>
            </a:path>
          </a:gradFill>
        </p:spPr>
        <p:txBody>
          <a:bodyPr>
            <a:norm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O&amp;M and Emergency Plans Records</a:t>
            </a:r>
          </a:p>
        </p:txBody>
      </p:sp>
      <p:sp>
        <p:nvSpPr>
          <p:cNvPr id="3" name="Subtitle 2"/>
          <p:cNvSpPr>
            <a:spLocks noGrp="1"/>
          </p:cNvSpPr>
          <p:nvPr>
            <p:ph type="subTitle" idx="1"/>
          </p:nvPr>
        </p:nvSpPr>
        <p:spPr>
          <a:xfrm>
            <a:off x="0" y="1293137"/>
            <a:ext cx="9144000" cy="611864"/>
          </a:xfrm>
          <a:gradFill flip="none" rotWithShape="1">
            <a:gsLst>
              <a:gs pos="0">
                <a:schemeClr val="bg2">
                  <a:lumMod val="10000"/>
                </a:schemeClr>
              </a:gs>
              <a:gs pos="100000">
                <a:schemeClr val="tx1">
                  <a:alpha val="74000"/>
                </a:schemeClr>
              </a:gs>
            </a:gsLst>
            <a:path path="circle">
              <a:fillToRect l="50000" t="50000" r="50000" b="50000"/>
            </a:path>
            <a:tileRect/>
          </a:gradFill>
        </p:spPr>
        <p:txBody>
          <a:bodyPr>
            <a:noAutofit/>
          </a:bodyPr>
          <a:lstStyle/>
          <a:p>
            <a:r>
              <a:rPr lang="en-US" sz="3600" dirty="0">
                <a:solidFill>
                  <a:schemeClr val="bg2"/>
                </a:solidFill>
                <a:latin typeface="Harlow Solid Italic" panose="04030604020F02020D02" pitchFamily="82" charset="0"/>
              </a:rPr>
              <a:t>Nevada 2019</a:t>
            </a:r>
          </a:p>
        </p:txBody>
      </p:sp>
      <p:sp>
        <p:nvSpPr>
          <p:cNvPr id="4" name="TextBox 3"/>
          <p:cNvSpPr txBox="1"/>
          <p:nvPr/>
        </p:nvSpPr>
        <p:spPr>
          <a:xfrm>
            <a:off x="2743200" y="6324600"/>
            <a:ext cx="6400800" cy="369332"/>
          </a:xfrm>
          <a:prstGeom prst="rect">
            <a:avLst/>
          </a:prstGeom>
          <a:solidFill>
            <a:schemeClr val="tx1"/>
          </a:solidFill>
        </p:spPr>
        <p:txBody>
          <a:bodyPr wrap="square" rtlCol="0">
            <a:spAutoFit/>
          </a:bodyPr>
          <a:lstStyle/>
          <a:p>
            <a:r>
              <a:rPr lang="en-US" b="1" dirty="0">
                <a:solidFill>
                  <a:schemeClr val="bg2"/>
                </a:solidFill>
              </a:rPr>
              <a:t> Bryan Kichler	PHMSA TQ	</a:t>
            </a:r>
            <a:r>
              <a:rPr lang="en-US" b="1" dirty="0" err="1">
                <a:solidFill>
                  <a:schemeClr val="bg2"/>
                </a:solidFill>
              </a:rPr>
              <a:t>Bryan.Kichler@DOT.Gov</a:t>
            </a:r>
            <a:endParaRPr lang="en-US" b="1" dirty="0">
              <a:solidFill>
                <a:schemeClr val="bg2"/>
              </a:solidFill>
            </a:endParaRPr>
          </a:p>
        </p:txBody>
      </p:sp>
    </p:spTree>
    <p:extLst>
      <p:ext uri="{BB962C8B-B14F-4D97-AF65-F5344CB8AC3E}">
        <p14:creationId xmlns:p14="http://schemas.microsoft.com/office/powerpoint/2010/main" val="413757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192.605(a) </a:t>
            </a:r>
            <a:endParaRPr lang="en-US" dirty="0">
              <a:solidFill>
                <a:srgbClr val="FF0000"/>
              </a:solidFill>
            </a:endParaRPr>
          </a:p>
        </p:txBody>
      </p:sp>
      <p:sp>
        <p:nvSpPr>
          <p:cNvPr id="3" name="Content Placeholder 2"/>
          <p:cNvSpPr>
            <a:spLocks noGrp="1"/>
          </p:cNvSpPr>
          <p:nvPr>
            <p:ph sz="half" idx="1"/>
          </p:nvPr>
        </p:nvSpPr>
        <p:spPr/>
        <p:txBody>
          <a:bodyPr/>
          <a:lstStyle/>
          <a:p>
            <a:r>
              <a:rPr lang="en-US" dirty="0"/>
              <a:t>O&amp;M Revision History</a:t>
            </a:r>
          </a:p>
          <a:p>
            <a:r>
              <a:rPr lang="en-US" dirty="0"/>
              <a:t>MOC Documents</a:t>
            </a:r>
          </a:p>
          <a:p>
            <a:r>
              <a:rPr lang="en-US" dirty="0"/>
              <a:t>Procedure and Emergency Manual Availability</a:t>
            </a:r>
          </a:p>
          <a:p>
            <a:r>
              <a:rPr lang="en-US" dirty="0"/>
              <a:t>List of identified Abnormal Operations</a:t>
            </a:r>
          </a:p>
        </p:txBody>
      </p:sp>
      <p:pic>
        <p:nvPicPr>
          <p:cNvPr id="4098" name="Picture 2" descr="http://www.businessrecords.com/wp-content/uploads/2013/04/iStock_000004001522Medium.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51" b="96024" l="3247" r="95714"/>
                    </a14:imgEffect>
                  </a14:imgLayer>
                </a14:imgProps>
              </a:ext>
              <a:ext uri="{28A0092B-C50C-407E-A947-70E740481C1C}">
                <a14:useLocalDpi xmlns:a14="http://schemas.microsoft.com/office/drawing/2010/main" val="0"/>
              </a:ext>
            </a:extLst>
          </a:blip>
          <a:srcRect/>
          <a:stretch>
            <a:fillRect/>
          </a:stretch>
        </p:blipFill>
        <p:spPr bwMode="auto">
          <a:xfrm>
            <a:off x="5029200" y="1447800"/>
            <a:ext cx="3200400" cy="48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0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sz="half" idx="1"/>
          </p:nvPr>
        </p:nvSpPr>
        <p:spPr/>
        <p:txBody>
          <a:bodyPr/>
          <a:lstStyle/>
          <a:p>
            <a:pPr marL="0" indent="0">
              <a:buNone/>
            </a:pPr>
            <a:r>
              <a:rPr lang="en-US" dirty="0"/>
              <a:t>The O&amp;M manual must include </a:t>
            </a:r>
            <a:r>
              <a:rPr lang="en-US" dirty="0">
                <a:solidFill>
                  <a:srgbClr val="C00000"/>
                </a:solidFill>
              </a:rPr>
              <a:t>procedures for the following</a:t>
            </a:r>
            <a:r>
              <a:rPr lang="en-US" dirty="0"/>
              <a:t>, if applicable, to provide safety during maintenance and operations.</a:t>
            </a:r>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200" t="196" r="23072" b="587"/>
          <a:stretch/>
        </p:blipFill>
        <p:spPr>
          <a:xfrm>
            <a:off x="4648200" y="1674891"/>
            <a:ext cx="4038600" cy="4572000"/>
          </a:xfrm>
        </p:spPr>
      </p:pic>
    </p:spTree>
    <p:extLst>
      <p:ext uri="{BB962C8B-B14F-4D97-AF65-F5344CB8AC3E}">
        <p14:creationId xmlns:p14="http://schemas.microsoft.com/office/powerpoint/2010/main" val="419504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097" t="3031" r="28538" b="2839"/>
          <a:stretch/>
        </p:blipFill>
        <p:spPr>
          <a:xfrm>
            <a:off x="381000" y="1620569"/>
            <a:ext cx="4038600" cy="4499573"/>
          </a:xfrm>
        </p:spPr>
      </p:pic>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sz="half" idx="1"/>
          </p:nvPr>
        </p:nvSpPr>
        <p:spPr>
          <a:xfrm>
            <a:off x="4648200" y="1600200"/>
            <a:ext cx="4038600" cy="4525963"/>
          </a:xfrm>
        </p:spPr>
        <p:txBody>
          <a:bodyPr/>
          <a:lstStyle/>
          <a:p>
            <a:pPr marL="0" indent="0">
              <a:buNone/>
            </a:pPr>
            <a:r>
              <a:rPr lang="en-US" sz="2000" dirty="0"/>
              <a:t>Procedures for:</a:t>
            </a:r>
          </a:p>
          <a:p>
            <a:pPr marL="514350" indent="-514350">
              <a:buFont typeface="+mj-lt"/>
              <a:buAutoNum type="arabicParenR"/>
            </a:pPr>
            <a:r>
              <a:rPr lang="en-US" dirty="0"/>
              <a:t>Operating, maintaining and repairing the pipeline</a:t>
            </a:r>
          </a:p>
          <a:p>
            <a:pPr marL="514350" indent="-514350">
              <a:buFont typeface="+mj-lt"/>
              <a:buAutoNum type="arabicParenR"/>
            </a:pPr>
            <a:r>
              <a:rPr lang="en-US" dirty="0"/>
              <a:t>Controlling corrosion</a:t>
            </a:r>
          </a:p>
          <a:p>
            <a:pPr marL="514350" indent="-514350">
              <a:buFont typeface="+mj-lt"/>
              <a:buAutoNum type="arabicParenR"/>
            </a:pPr>
            <a:r>
              <a:rPr lang="en-US" dirty="0"/>
              <a:t>Making construction records, maps, and operating history available to personnel</a:t>
            </a:r>
          </a:p>
        </p:txBody>
      </p:sp>
    </p:spTree>
    <p:extLst>
      <p:ext uri="{BB962C8B-B14F-4D97-AF65-F5344CB8AC3E}">
        <p14:creationId xmlns:p14="http://schemas.microsoft.com/office/powerpoint/2010/main" val="182761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sz="half" idx="1"/>
          </p:nvPr>
        </p:nvSpPr>
        <p:spPr/>
        <p:txBody>
          <a:bodyPr>
            <a:normAutofit/>
          </a:bodyPr>
          <a:lstStyle/>
          <a:p>
            <a:pPr marL="0" lvl="0" indent="0">
              <a:buNone/>
            </a:pPr>
            <a:r>
              <a:rPr lang="en-US" sz="2000" dirty="0">
                <a:solidFill>
                  <a:prstClr val="black"/>
                </a:solidFill>
              </a:rPr>
              <a:t>Procedures for:</a:t>
            </a:r>
          </a:p>
          <a:p>
            <a:pPr marL="514350" indent="-514350">
              <a:buFont typeface="+mj-lt"/>
              <a:buAutoNum type="arabicParenR" startAt="4"/>
            </a:pPr>
            <a:r>
              <a:rPr lang="en-US" dirty="0"/>
              <a:t>Gathering data for reporting incidents under part 191</a:t>
            </a:r>
          </a:p>
          <a:p>
            <a:pPr marL="514350" indent="-514350">
              <a:buFont typeface="+mj-lt"/>
              <a:buAutoNum type="arabicParenR" startAt="4"/>
            </a:pPr>
            <a:r>
              <a:rPr lang="en-US" dirty="0"/>
              <a:t>Safely starting up and shutting down a pipeline</a:t>
            </a:r>
          </a:p>
          <a:p>
            <a:pPr marL="514350" indent="-514350">
              <a:buFont typeface="+mj-lt"/>
              <a:buAutoNum type="arabicParenR" startAt="4"/>
            </a:pPr>
            <a:r>
              <a:rPr lang="en-US" dirty="0"/>
              <a:t>Purging, isolating and maintaining compressor stations</a:t>
            </a:r>
          </a:p>
        </p:txBody>
      </p:sp>
      <p:pic>
        <p:nvPicPr>
          <p:cNvPr id="5" name="Content Placeholder 4"/>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91000"/>
                    </a14:imgEffect>
                    <a14:imgEffect>
                      <a14:brightnessContrast contrast="48000"/>
                    </a14:imgEffect>
                  </a14:imgLayer>
                </a14:imgProps>
              </a:ext>
              <a:ext uri="{28A0092B-C50C-407E-A947-70E740481C1C}">
                <a14:useLocalDpi xmlns:a14="http://schemas.microsoft.com/office/drawing/2010/main" val="0"/>
              </a:ext>
            </a:extLst>
          </a:blip>
          <a:srcRect l="10456" t="-117" r="24231" b="1619"/>
          <a:stretch/>
        </p:blipFill>
        <p:spPr>
          <a:xfrm>
            <a:off x="4648200" y="1638677"/>
            <a:ext cx="4038600" cy="4490519"/>
          </a:xfrm>
        </p:spPr>
      </p:pic>
    </p:spTree>
    <p:extLst>
      <p:ext uri="{BB962C8B-B14F-4D97-AF65-F5344CB8AC3E}">
        <p14:creationId xmlns:p14="http://schemas.microsoft.com/office/powerpoint/2010/main" val="383152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192.605(b)</a:t>
            </a:r>
            <a:r>
              <a:rPr lang="en-US" dirty="0"/>
              <a:t> </a:t>
            </a:r>
          </a:p>
        </p:txBody>
      </p:sp>
      <p:sp>
        <p:nvSpPr>
          <p:cNvPr id="3" name="Content Placeholder 2"/>
          <p:cNvSpPr>
            <a:spLocks noGrp="1"/>
          </p:cNvSpPr>
          <p:nvPr>
            <p:ph sz="half" idx="1"/>
          </p:nvPr>
        </p:nvSpPr>
        <p:spPr/>
        <p:txBody>
          <a:bodyPr/>
          <a:lstStyle/>
          <a:p>
            <a:r>
              <a:rPr lang="en-US" dirty="0"/>
              <a:t>Pressure Charts</a:t>
            </a:r>
          </a:p>
          <a:p>
            <a:r>
              <a:rPr lang="en-US" dirty="0"/>
              <a:t>SCADA Data</a:t>
            </a:r>
          </a:p>
          <a:p>
            <a:r>
              <a:rPr lang="en-US" dirty="0"/>
              <a:t>Maintenance Documents</a:t>
            </a:r>
          </a:p>
          <a:p>
            <a:r>
              <a:rPr lang="en-US" dirty="0"/>
              <a:t>Work Orders</a:t>
            </a:r>
          </a:p>
          <a:p>
            <a:r>
              <a:rPr lang="en-US" dirty="0"/>
              <a:t>Corrosion Readings</a:t>
            </a:r>
          </a:p>
          <a:p>
            <a:r>
              <a:rPr lang="en-US" dirty="0"/>
              <a:t>Corrosion Inspections (Atmospheric)</a:t>
            </a:r>
          </a:p>
          <a:p>
            <a:r>
              <a:rPr lang="en-US" dirty="0"/>
              <a:t>Vault Inspections</a:t>
            </a:r>
          </a:p>
          <a:p>
            <a:endParaRPr lang="en-US" dirty="0"/>
          </a:p>
          <a:p>
            <a:endParaRPr lang="en-US" dirty="0"/>
          </a:p>
        </p:txBody>
      </p:sp>
      <p:sp>
        <p:nvSpPr>
          <p:cNvPr id="4" name="Content Placeholder 3"/>
          <p:cNvSpPr>
            <a:spLocks noGrp="1"/>
          </p:cNvSpPr>
          <p:nvPr>
            <p:ph sz="half" idx="2"/>
          </p:nvPr>
        </p:nvSpPr>
        <p:spPr/>
        <p:txBody>
          <a:bodyPr/>
          <a:lstStyle/>
          <a:p>
            <a:r>
              <a:rPr lang="en-US" dirty="0"/>
              <a:t>Construction As-</a:t>
            </a:r>
            <a:r>
              <a:rPr lang="en-US" dirty="0" err="1"/>
              <a:t>Builts</a:t>
            </a:r>
            <a:endParaRPr lang="en-US" dirty="0"/>
          </a:p>
          <a:p>
            <a:r>
              <a:rPr lang="en-US" dirty="0"/>
              <a:t>Service Drawings</a:t>
            </a:r>
          </a:p>
          <a:p>
            <a:r>
              <a:rPr lang="en-US" dirty="0"/>
              <a:t>Leak Surveys</a:t>
            </a:r>
          </a:p>
          <a:p>
            <a:r>
              <a:rPr lang="en-US" dirty="0"/>
              <a:t>Maps</a:t>
            </a:r>
          </a:p>
          <a:p>
            <a:r>
              <a:rPr lang="en-US" dirty="0"/>
              <a:t>Incident Reports</a:t>
            </a:r>
          </a:p>
          <a:p>
            <a:r>
              <a:rPr lang="en-US" dirty="0"/>
              <a:t>Safety-Related and AOC Reports</a:t>
            </a:r>
          </a:p>
          <a:p>
            <a:endParaRPr lang="en-US" dirty="0"/>
          </a:p>
        </p:txBody>
      </p:sp>
    </p:spTree>
    <p:extLst>
      <p:ext uri="{BB962C8B-B14F-4D97-AF65-F5344CB8AC3E}">
        <p14:creationId xmlns:p14="http://schemas.microsoft.com/office/powerpoint/2010/main" val="1975677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sz="half" idx="1"/>
          </p:nvPr>
        </p:nvSpPr>
        <p:spPr/>
        <p:txBody>
          <a:bodyPr>
            <a:normAutofit/>
          </a:bodyPr>
          <a:lstStyle/>
          <a:p>
            <a:pPr marL="0" indent="0">
              <a:buNone/>
            </a:pPr>
            <a:r>
              <a:rPr lang="en-US" sz="2000" dirty="0"/>
              <a:t>Procedures for:</a:t>
            </a:r>
          </a:p>
          <a:p>
            <a:pPr marL="514350" indent="-514350">
              <a:buFont typeface="+mj-lt"/>
              <a:buAutoNum type="arabicParenR" startAt="7"/>
            </a:pPr>
            <a:r>
              <a:rPr lang="en-US" dirty="0"/>
              <a:t>Starting, operating, and shutting down compressors</a:t>
            </a:r>
          </a:p>
          <a:p>
            <a:pPr marL="514350" indent="-514350">
              <a:buFont typeface="+mj-lt"/>
              <a:buAutoNum type="arabicParenR" startAt="7"/>
            </a:pPr>
            <a:r>
              <a:rPr lang="en-US" dirty="0"/>
              <a:t>Periodic review of existing procedures</a:t>
            </a:r>
          </a:p>
          <a:p>
            <a:pPr marL="514350" indent="-514350">
              <a:buFont typeface="+mj-lt"/>
              <a:buAutoNum type="arabicParenR" startAt="7"/>
            </a:pPr>
            <a:r>
              <a:rPr lang="en-US" dirty="0"/>
              <a:t>Precautions and equipment needed to ensure safety in a gaseous atmosphere</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8846" y="1600200"/>
            <a:ext cx="3017308" cy="4525963"/>
          </a:xfrm>
        </p:spPr>
      </p:pic>
    </p:spTree>
    <p:extLst>
      <p:ext uri="{BB962C8B-B14F-4D97-AF65-F5344CB8AC3E}">
        <p14:creationId xmlns:p14="http://schemas.microsoft.com/office/powerpoint/2010/main" val="66426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192.605(b)</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a:solidFill>
                  <a:srgbClr val="C00000"/>
                </a:solidFill>
              </a:rPr>
              <a:t>MOC documents</a:t>
            </a:r>
          </a:p>
          <a:p>
            <a:pPr lvl="1"/>
            <a:r>
              <a:rPr lang="en-US" dirty="0"/>
              <a:t>Control Room</a:t>
            </a:r>
          </a:p>
          <a:p>
            <a:pPr lvl="1"/>
            <a:r>
              <a:rPr lang="en-US" dirty="0"/>
              <a:t>Transmission</a:t>
            </a:r>
          </a:p>
          <a:p>
            <a:pPr lvl="1"/>
            <a:r>
              <a:rPr lang="en-US" dirty="0"/>
              <a:t>OQ</a:t>
            </a:r>
          </a:p>
          <a:p>
            <a:pPr marL="0" indent="0">
              <a:buNone/>
            </a:pPr>
            <a:r>
              <a:rPr lang="en-US" dirty="0">
                <a:solidFill>
                  <a:srgbClr val="C00000"/>
                </a:solidFill>
              </a:rPr>
              <a:t>Training </a:t>
            </a:r>
          </a:p>
          <a:p>
            <a:pPr lvl="1"/>
            <a:r>
              <a:rPr lang="en-US" dirty="0"/>
              <a:t>Programs</a:t>
            </a:r>
          </a:p>
          <a:p>
            <a:pPr lvl="1"/>
            <a:r>
              <a:rPr lang="en-US" dirty="0"/>
              <a:t>Rosters</a:t>
            </a:r>
          </a:p>
          <a:p>
            <a:pPr lvl="1"/>
            <a:r>
              <a:rPr lang="en-US" dirty="0"/>
              <a:t>Schedules</a:t>
            </a:r>
          </a:p>
          <a:p>
            <a:pPr marL="0" lvl="0" indent="0">
              <a:buNone/>
            </a:pPr>
            <a:r>
              <a:rPr lang="en-US" dirty="0">
                <a:solidFill>
                  <a:srgbClr val="C00000"/>
                </a:solidFill>
              </a:rPr>
              <a:t>Compressor Maintenance Logs</a:t>
            </a:r>
          </a:p>
        </p:txBody>
      </p:sp>
      <p:sp>
        <p:nvSpPr>
          <p:cNvPr id="4" name="Content Placeholder 3"/>
          <p:cNvSpPr>
            <a:spLocks noGrp="1"/>
          </p:cNvSpPr>
          <p:nvPr>
            <p:ph sz="half" idx="2"/>
          </p:nvPr>
        </p:nvSpPr>
        <p:spPr/>
        <p:txBody>
          <a:bodyPr>
            <a:normAutofit/>
          </a:bodyPr>
          <a:lstStyle/>
          <a:p>
            <a:pPr marL="0" indent="0">
              <a:buNone/>
            </a:pPr>
            <a:r>
              <a:rPr lang="en-US" dirty="0">
                <a:solidFill>
                  <a:srgbClr val="C00000"/>
                </a:solidFill>
              </a:rPr>
              <a:t>Maintenance Documentation for:</a:t>
            </a:r>
          </a:p>
          <a:p>
            <a:pPr lvl="1"/>
            <a:r>
              <a:rPr lang="en-US" dirty="0"/>
              <a:t>CGIs and Flame Packs (Calibration)</a:t>
            </a:r>
          </a:p>
          <a:p>
            <a:pPr lvl="1"/>
            <a:r>
              <a:rPr lang="en-US" dirty="0"/>
              <a:t>Fire Extinguishers</a:t>
            </a:r>
          </a:p>
          <a:p>
            <a:pPr lvl="1"/>
            <a:r>
              <a:rPr lang="en-US" dirty="0"/>
              <a:t>Air Bottles</a:t>
            </a:r>
          </a:p>
          <a:p>
            <a:pPr lvl="1"/>
            <a:r>
              <a:rPr lang="en-US" dirty="0"/>
              <a:t>Air Filtration (Compressors)</a:t>
            </a:r>
          </a:p>
          <a:p>
            <a:pPr lvl="1"/>
            <a:r>
              <a:rPr lang="en-US" dirty="0"/>
              <a:t>And Other Personal Protective Equipment</a:t>
            </a:r>
          </a:p>
          <a:p>
            <a:pPr lvl="1"/>
            <a:endParaRPr lang="en-US" dirty="0"/>
          </a:p>
        </p:txBody>
      </p:sp>
    </p:spTree>
    <p:extLst>
      <p:ext uri="{BB962C8B-B14F-4D97-AF65-F5344CB8AC3E}">
        <p14:creationId xmlns:p14="http://schemas.microsoft.com/office/powerpoint/2010/main" val="670125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Procedures for:</a:t>
            </a:r>
          </a:p>
          <a:p>
            <a:pPr marL="514350" indent="-514350">
              <a:buFont typeface="+mj-lt"/>
              <a:buAutoNum type="arabicParenR" startAt="10"/>
            </a:pPr>
            <a:r>
              <a:rPr lang="en-US" dirty="0"/>
              <a:t>Testing and inspection of bottle type holders</a:t>
            </a:r>
          </a:p>
          <a:p>
            <a:pPr marL="971550" lvl="1" indent="-571500">
              <a:buFont typeface="+mj-lt"/>
              <a:buAutoNum type="romanLcPeriod"/>
            </a:pPr>
            <a:r>
              <a:rPr lang="en-US" dirty="0"/>
              <a:t>Detecting corrosion and remaining strength of containers</a:t>
            </a:r>
          </a:p>
          <a:p>
            <a:pPr marL="971550" lvl="1" indent="-571500">
              <a:buFont typeface="+mj-lt"/>
              <a:buAutoNum type="romanLcPeriod"/>
            </a:pPr>
            <a:r>
              <a:rPr lang="en-US" dirty="0"/>
              <a:t>Sampling and testing of gas dew points for corrosion control and/or interference in operations</a:t>
            </a:r>
          </a:p>
          <a:p>
            <a:pPr marL="971550" lvl="1" indent="-571500">
              <a:buFont typeface="+mj-lt"/>
              <a:buAutoNum type="romanLcPeriod"/>
            </a:pPr>
            <a:r>
              <a:rPr lang="en-US" dirty="0"/>
              <a:t>Inspection of pressure limiting devices</a:t>
            </a:r>
          </a:p>
        </p:txBody>
      </p:sp>
    </p:spTree>
    <p:extLst>
      <p:ext uri="{BB962C8B-B14F-4D97-AF65-F5344CB8AC3E}">
        <p14:creationId xmlns:p14="http://schemas.microsoft.com/office/powerpoint/2010/main" val="181414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192.605(b)</a:t>
            </a:r>
            <a:r>
              <a:rPr lang="en-US" dirty="0">
                <a:solidFill>
                  <a:prstClr val="black"/>
                </a:solidFill>
              </a:rPr>
              <a:t> </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solidFill>
                  <a:srgbClr val="C00000"/>
                </a:solidFill>
              </a:rPr>
              <a:t>Bottle Type Holders</a:t>
            </a:r>
          </a:p>
          <a:p>
            <a:pPr lvl="1"/>
            <a:r>
              <a:rPr lang="en-US" dirty="0"/>
              <a:t>Inspection Documents</a:t>
            </a:r>
          </a:p>
          <a:p>
            <a:pPr lvl="1"/>
            <a:r>
              <a:rPr lang="en-US" dirty="0"/>
              <a:t>Inspection Criteria</a:t>
            </a:r>
          </a:p>
          <a:p>
            <a:pPr lvl="1"/>
            <a:r>
              <a:rPr lang="en-US" dirty="0"/>
              <a:t>Training Documents</a:t>
            </a:r>
          </a:p>
          <a:p>
            <a:pPr lvl="1"/>
            <a:r>
              <a:rPr lang="en-US" dirty="0"/>
              <a:t>Strength Calculations</a:t>
            </a:r>
          </a:p>
          <a:p>
            <a:pPr lvl="1"/>
            <a:r>
              <a:rPr lang="en-US" dirty="0"/>
              <a:t>Lab Results</a:t>
            </a:r>
          </a:p>
          <a:p>
            <a:pPr lvl="1"/>
            <a:r>
              <a:rPr lang="en-US" dirty="0"/>
              <a:t>Operational History</a:t>
            </a:r>
          </a:p>
          <a:p>
            <a:pPr lvl="1"/>
            <a:r>
              <a:rPr lang="en-US" dirty="0"/>
              <a:t>Refill Sheets</a:t>
            </a:r>
          </a:p>
          <a:p>
            <a:endParaRPr lang="en-US" dirty="0"/>
          </a:p>
          <a:p>
            <a:endParaRPr lang="en-US" dirty="0"/>
          </a:p>
        </p:txBody>
      </p:sp>
      <p:sp>
        <p:nvSpPr>
          <p:cNvPr id="4" name="Content Placeholder 3"/>
          <p:cNvSpPr>
            <a:spLocks noGrp="1"/>
          </p:cNvSpPr>
          <p:nvPr>
            <p:ph sz="half" idx="2"/>
          </p:nvPr>
        </p:nvSpPr>
        <p:spPr/>
        <p:txBody>
          <a:bodyPr>
            <a:normAutofit/>
          </a:bodyPr>
          <a:lstStyle/>
          <a:p>
            <a:pPr marL="0" lvl="0" indent="0">
              <a:buNone/>
            </a:pPr>
            <a:r>
              <a:rPr lang="en-US" dirty="0">
                <a:solidFill>
                  <a:srgbClr val="C00000"/>
                </a:solidFill>
              </a:rPr>
              <a:t>Pressure Limiting Devices:</a:t>
            </a:r>
          </a:p>
          <a:p>
            <a:pPr lvl="1"/>
            <a:r>
              <a:rPr lang="en-US" dirty="0">
                <a:solidFill>
                  <a:prstClr val="black"/>
                </a:solidFill>
              </a:rPr>
              <a:t>Inspection Documents</a:t>
            </a:r>
          </a:p>
          <a:p>
            <a:pPr lvl="1"/>
            <a:r>
              <a:rPr lang="en-US" dirty="0">
                <a:solidFill>
                  <a:prstClr val="black"/>
                </a:solidFill>
              </a:rPr>
              <a:t>Testing Criteria</a:t>
            </a:r>
          </a:p>
          <a:p>
            <a:pPr lvl="1"/>
            <a:r>
              <a:rPr lang="en-US" dirty="0">
                <a:solidFill>
                  <a:prstClr val="black"/>
                </a:solidFill>
              </a:rPr>
              <a:t>Manufacturers Manuals</a:t>
            </a:r>
          </a:p>
          <a:p>
            <a:pPr lvl="1"/>
            <a:r>
              <a:rPr lang="en-US" dirty="0">
                <a:solidFill>
                  <a:prstClr val="black"/>
                </a:solidFill>
              </a:rPr>
              <a:t>Spring Color or Length</a:t>
            </a:r>
          </a:p>
          <a:p>
            <a:pPr lvl="1"/>
            <a:r>
              <a:rPr lang="en-US" dirty="0">
                <a:solidFill>
                  <a:prstClr val="black"/>
                </a:solidFill>
              </a:rPr>
              <a:t>Orifice Sizes</a:t>
            </a:r>
          </a:p>
          <a:p>
            <a:pPr lvl="1"/>
            <a:r>
              <a:rPr lang="en-US" dirty="0">
                <a:solidFill>
                  <a:prstClr val="black"/>
                </a:solidFill>
              </a:rPr>
              <a:t>Set Points</a:t>
            </a:r>
          </a:p>
          <a:p>
            <a:pPr lvl="1"/>
            <a:endParaRPr lang="en-US" dirty="0">
              <a:solidFill>
                <a:prstClr val="black"/>
              </a:solidFill>
            </a:endParaRPr>
          </a:p>
          <a:p>
            <a:endParaRPr lang="en-US" dirty="0"/>
          </a:p>
        </p:txBody>
      </p:sp>
    </p:spTree>
    <p:extLst>
      <p:ext uri="{BB962C8B-B14F-4D97-AF65-F5344CB8AC3E}">
        <p14:creationId xmlns:p14="http://schemas.microsoft.com/office/powerpoint/2010/main" val="364375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192.605(b) Maintenance and Normal Operations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Procedures for:</a:t>
            </a:r>
          </a:p>
          <a:p>
            <a:pPr marL="514350" indent="-514350">
              <a:buFont typeface="+mj-lt"/>
              <a:buAutoNum type="arabicParenR" startAt="11"/>
            </a:pPr>
            <a:r>
              <a:rPr lang="en-US" dirty="0"/>
              <a:t>Responding promptly to a report of a gas odor inside or near a building, unless the operator's emergency procedures under §192.615(a)(3) specifically apply to these reports.</a:t>
            </a:r>
          </a:p>
          <a:p>
            <a:pPr marL="514350" indent="-514350">
              <a:buFont typeface="+mj-lt"/>
              <a:buAutoNum type="arabicParenR" startAt="11"/>
            </a:pPr>
            <a:r>
              <a:rPr lang="en-US" dirty="0"/>
              <a:t>Implementing the applicable control room management procedures required by § 192.631.</a:t>
            </a:r>
          </a:p>
        </p:txBody>
      </p:sp>
    </p:spTree>
    <p:extLst>
      <p:ext uri="{BB962C8B-B14F-4D97-AF65-F5344CB8AC3E}">
        <p14:creationId xmlns:p14="http://schemas.microsoft.com/office/powerpoint/2010/main" val="341369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229600" cy="1143000"/>
          </a:xfrm>
        </p:spPr>
        <p:txBody>
          <a:bodyPr>
            <a:normAutofit fontScale="90000"/>
          </a:bodyPr>
          <a:lstStyle/>
          <a:p>
            <a:r>
              <a:rPr lang="en-US" dirty="0"/>
              <a:t>Subpart </a:t>
            </a:r>
            <a:r>
              <a:rPr lang="en-US" dirty="0">
                <a:solidFill>
                  <a:srgbClr val="C00000"/>
                </a:solidFill>
              </a:rPr>
              <a:t>L </a:t>
            </a:r>
            <a:r>
              <a:rPr lang="en-US" dirty="0"/>
              <a:t>- Operations</a:t>
            </a:r>
            <a:br>
              <a:rPr lang="en-US" dirty="0"/>
            </a:br>
            <a:r>
              <a:rPr lang="en-US" dirty="0"/>
              <a:t>O&amp;M and Emergency Plans</a:t>
            </a:r>
          </a:p>
        </p:txBody>
      </p:sp>
      <p:sp>
        <p:nvSpPr>
          <p:cNvPr id="3" name="Content Placeholder 2"/>
          <p:cNvSpPr>
            <a:spLocks noGrp="1"/>
          </p:cNvSpPr>
          <p:nvPr>
            <p:ph idx="1"/>
          </p:nvPr>
        </p:nvSpPr>
        <p:spPr>
          <a:xfrm>
            <a:off x="457200" y="1600200"/>
            <a:ext cx="8229600" cy="1752599"/>
          </a:xfrm>
        </p:spPr>
        <p:txBody>
          <a:bodyPr anchor="ctr">
            <a:normAutofit/>
          </a:bodyPr>
          <a:lstStyle/>
          <a:p>
            <a:pPr marL="0" indent="0" algn="ctr">
              <a:buNone/>
            </a:pPr>
            <a:r>
              <a:rPr lang="en-US" sz="8800" dirty="0"/>
              <a:t>KI</a:t>
            </a:r>
            <a:r>
              <a:rPr lang="en-US" sz="8800" dirty="0">
                <a:solidFill>
                  <a:srgbClr val="FF0000"/>
                </a:solidFill>
              </a:rPr>
              <a:t>L</a:t>
            </a:r>
            <a:r>
              <a:rPr lang="en-US" sz="8800" dirty="0"/>
              <a:t>-A-MOP</a:t>
            </a:r>
          </a:p>
        </p:txBody>
      </p:sp>
    </p:spTree>
    <p:extLst>
      <p:ext uri="{BB962C8B-B14F-4D97-AF65-F5344CB8AC3E}">
        <p14:creationId xmlns:p14="http://schemas.microsoft.com/office/powerpoint/2010/main" val="2497305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192.605(b)</a:t>
            </a:r>
            <a:r>
              <a:rPr lang="en-US" dirty="0">
                <a:solidFill>
                  <a:prstClr val="black"/>
                </a:solidFill>
              </a:rPr>
              <a:t> </a:t>
            </a:r>
            <a:endParaRPr lang="en-US" dirty="0"/>
          </a:p>
        </p:txBody>
      </p:sp>
      <p:sp>
        <p:nvSpPr>
          <p:cNvPr id="3" name="Content Placeholder 2"/>
          <p:cNvSpPr>
            <a:spLocks noGrp="1"/>
          </p:cNvSpPr>
          <p:nvPr>
            <p:ph sz="half" idx="1"/>
          </p:nvPr>
        </p:nvSpPr>
        <p:spPr/>
        <p:txBody>
          <a:bodyPr>
            <a:normAutofit/>
          </a:bodyPr>
          <a:lstStyle/>
          <a:p>
            <a:r>
              <a:rPr lang="en-US" dirty="0"/>
              <a:t>Leak Reports</a:t>
            </a:r>
          </a:p>
          <a:p>
            <a:r>
              <a:rPr lang="en-US" dirty="0"/>
              <a:t>Field Survey Reports</a:t>
            </a:r>
          </a:p>
          <a:p>
            <a:r>
              <a:rPr lang="en-US" dirty="0"/>
              <a:t>Emergency Repair Documents</a:t>
            </a:r>
          </a:p>
          <a:p>
            <a:r>
              <a:rPr lang="en-US" dirty="0"/>
              <a:t>Incident/Accident Logs</a:t>
            </a:r>
          </a:p>
          <a:p>
            <a:r>
              <a:rPr lang="en-US" dirty="0">
                <a:solidFill>
                  <a:srgbClr val="C00000"/>
                </a:solidFill>
              </a:rPr>
              <a:t>Control Room</a:t>
            </a:r>
          </a:p>
          <a:p>
            <a:pPr lvl="1"/>
            <a:r>
              <a:rPr lang="en-US" dirty="0"/>
              <a:t>Hand Over Documents</a:t>
            </a:r>
          </a:p>
          <a:p>
            <a:pPr lvl="1"/>
            <a:r>
              <a:rPr lang="en-US" dirty="0"/>
              <a:t>Failure/Repair Logs</a:t>
            </a:r>
          </a:p>
          <a:p>
            <a:pPr lvl="1"/>
            <a:r>
              <a:rPr lang="en-US" dirty="0"/>
              <a:t>Communication Logs</a:t>
            </a:r>
          </a:p>
          <a:p>
            <a:endParaRPr lang="en-US" dirty="0"/>
          </a:p>
          <a:p>
            <a:endParaRPr lang="en-US" dirty="0"/>
          </a:p>
        </p:txBody>
      </p:sp>
      <p:pic>
        <p:nvPicPr>
          <p:cNvPr id="5122" name="Picture 2" descr="http://www.apga.org/images/HMU.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0291" t="635" r="11864" b="4055"/>
          <a:stretch/>
        </p:blipFill>
        <p:spPr bwMode="auto">
          <a:xfrm>
            <a:off x="4648200" y="1720157"/>
            <a:ext cx="4038600" cy="425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7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192.605(c) Abnormal Operation</a:t>
            </a:r>
            <a:endParaRPr lang="en-US" dirty="0"/>
          </a:p>
        </p:txBody>
      </p:sp>
      <p:sp>
        <p:nvSpPr>
          <p:cNvPr id="3" name="Content Placeholder 2"/>
          <p:cNvSpPr>
            <a:spLocks noGrp="1"/>
          </p:cNvSpPr>
          <p:nvPr>
            <p:ph sz="half" idx="1"/>
          </p:nvPr>
        </p:nvSpPr>
        <p:spPr>
          <a:xfrm>
            <a:off x="4648200" y="1600200"/>
            <a:ext cx="4038600" cy="4525963"/>
          </a:xfrm>
        </p:spPr>
        <p:txBody>
          <a:bodyPr>
            <a:normAutofit/>
          </a:bodyPr>
          <a:lstStyle/>
          <a:p>
            <a:pPr marL="514350" indent="-514350">
              <a:buFont typeface="+mj-lt"/>
              <a:buAutoNum type="alphaLcParenR" startAt="3"/>
            </a:pPr>
            <a:r>
              <a:rPr lang="en-US" dirty="0"/>
              <a:t>For </a:t>
            </a:r>
            <a:r>
              <a:rPr lang="en-US" b="1" dirty="0">
                <a:solidFill>
                  <a:srgbClr val="C00000"/>
                </a:solidFill>
              </a:rPr>
              <a:t>transmission lines</a:t>
            </a:r>
            <a:r>
              <a:rPr lang="en-US" dirty="0"/>
              <a:t>, procedures for the following to provide safety when operating design limits have been exceeded:</a:t>
            </a:r>
          </a:p>
        </p:txBody>
      </p:sp>
      <p:pic>
        <p:nvPicPr>
          <p:cNvPr id="6148" name="Picture 4" descr="Lietuvos-Dujos-Seeks-Infringement-Proceedings-Against-Law-on-LNG-Terminal-Lithuania"/>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5659" t="199" r="7561" b="1195"/>
          <a:stretch/>
        </p:blipFill>
        <p:spPr bwMode="auto">
          <a:xfrm>
            <a:off x="381000" y="1674891"/>
            <a:ext cx="4038600" cy="447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87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192.605(c) Abnormal Operation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a:t>Transmission Procedures for:</a:t>
            </a:r>
          </a:p>
          <a:p>
            <a:pPr marL="914400" lvl="1" indent="-514350">
              <a:buFont typeface="+mj-lt"/>
              <a:buAutoNum type="arabicParenR"/>
            </a:pPr>
            <a:r>
              <a:rPr lang="en-US" dirty="0"/>
              <a:t>Responding to, investigating, and correcting the cause of:</a:t>
            </a:r>
          </a:p>
          <a:p>
            <a:pPr marL="1314450" lvl="2" indent="-514350">
              <a:buFont typeface="+mj-lt"/>
              <a:buAutoNum type="romanLcPeriod"/>
            </a:pPr>
            <a:r>
              <a:rPr lang="en-US" dirty="0"/>
              <a:t>Unintended closure of valves or shutdowns;</a:t>
            </a:r>
          </a:p>
          <a:p>
            <a:pPr marL="1314450" lvl="2" indent="-514350">
              <a:buFont typeface="+mj-lt"/>
              <a:buAutoNum type="romanLcPeriod"/>
            </a:pPr>
            <a:r>
              <a:rPr lang="en-US" dirty="0"/>
              <a:t>Increase or decrease in pressure or flow rate outside normal operating limits;</a:t>
            </a:r>
          </a:p>
          <a:p>
            <a:pPr marL="1314450" lvl="2" indent="-514350">
              <a:buFont typeface="+mj-lt"/>
              <a:buAutoNum type="romanLcPeriod"/>
            </a:pPr>
            <a:r>
              <a:rPr lang="en-US" dirty="0"/>
              <a:t>Loss of communications;</a:t>
            </a:r>
          </a:p>
          <a:p>
            <a:pPr marL="1314450" lvl="2" indent="-514350">
              <a:buFont typeface="+mj-lt"/>
              <a:buAutoNum type="romanLcPeriod"/>
            </a:pPr>
            <a:r>
              <a:rPr lang="en-US" dirty="0"/>
              <a:t>Operation of any safety device; and,</a:t>
            </a:r>
          </a:p>
          <a:p>
            <a:pPr marL="1314450" lvl="2" indent="-514350">
              <a:buFont typeface="+mj-lt"/>
              <a:buAutoNum type="romanLcPeriod"/>
            </a:pPr>
            <a:r>
              <a:rPr lang="en-US" dirty="0"/>
              <a:t>Any other foreseeable malfunction of a component, deviation from normal operation, or personnel error which may result in a hazard to persons or property.</a:t>
            </a:r>
          </a:p>
        </p:txBody>
      </p:sp>
    </p:spTree>
    <p:extLst>
      <p:ext uri="{BB962C8B-B14F-4D97-AF65-F5344CB8AC3E}">
        <p14:creationId xmlns:p14="http://schemas.microsoft.com/office/powerpoint/2010/main" val="855844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192.605(c) Abnormal Operation</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Transmission Procedures for:</a:t>
            </a:r>
          </a:p>
          <a:p>
            <a:pPr marL="914400" lvl="1" indent="-514350">
              <a:buFont typeface="+mj-lt"/>
              <a:buAutoNum type="arabicParenR" startAt="2"/>
            </a:pPr>
            <a:r>
              <a:rPr lang="en-US" dirty="0"/>
              <a:t>Checking critical locations to ensure system integrity after an emergency</a:t>
            </a:r>
          </a:p>
          <a:p>
            <a:pPr marL="914400" lvl="1" indent="-514350">
              <a:buFont typeface="+mj-lt"/>
              <a:buAutoNum type="arabicParenR" startAt="2"/>
            </a:pPr>
            <a:r>
              <a:rPr lang="en-US" dirty="0"/>
              <a:t>Notifying responsible operator personnel when notice of an abnormal operation is received.</a:t>
            </a:r>
          </a:p>
          <a:p>
            <a:pPr marL="914400" lvl="1" indent="-514350">
              <a:buFont typeface="+mj-lt"/>
              <a:buAutoNum type="arabicParenR" startAt="2"/>
            </a:pPr>
            <a:r>
              <a:rPr lang="en-US" dirty="0"/>
              <a:t>Review response to ensure effectiveness of procedures</a:t>
            </a:r>
          </a:p>
        </p:txBody>
      </p:sp>
    </p:spTree>
    <p:extLst>
      <p:ext uri="{BB962C8B-B14F-4D97-AF65-F5344CB8AC3E}">
        <p14:creationId xmlns:p14="http://schemas.microsoft.com/office/powerpoint/2010/main" val="3497708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192.605(c) Abnormal Operation</a:t>
            </a:r>
            <a:endParaRPr lang="en-US" dirty="0"/>
          </a:p>
        </p:txBody>
      </p:sp>
      <p:sp>
        <p:nvSpPr>
          <p:cNvPr id="3" name="Content Placeholder 2"/>
          <p:cNvSpPr>
            <a:spLocks noGrp="1"/>
          </p:cNvSpPr>
          <p:nvPr>
            <p:ph sz="half" idx="1"/>
          </p:nvPr>
        </p:nvSpPr>
        <p:spPr/>
        <p:txBody>
          <a:bodyPr/>
          <a:lstStyle/>
          <a:p>
            <a:pPr marL="514350" indent="-514350">
              <a:buFont typeface="+mj-lt"/>
              <a:buAutoNum type="arabicParenR" startAt="5"/>
            </a:pPr>
            <a:r>
              <a:rPr lang="en-US" dirty="0"/>
              <a:t>Paragraph (c) does not apply to natural gas distribution operators that are operating transmission lines in connections with their distribution system.</a:t>
            </a:r>
          </a:p>
          <a:p>
            <a:endParaRPr lang="en-US"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544" t="2922" r="23140" b="2304"/>
          <a:stretch/>
        </p:blipFill>
        <p:spPr>
          <a:xfrm>
            <a:off x="4648200" y="1692998"/>
            <a:ext cx="4038600" cy="4463358"/>
          </a:xfrm>
        </p:spPr>
      </p:pic>
    </p:spTree>
    <p:extLst>
      <p:ext uri="{BB962C8B-B14F-4D97-AF65-F5344CB8AC3E}">
        <p14:creationId xmlns:p14="http://schemas.microsoft.com/office/powerpoint/2010/main" val="1800484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192.605(d) Safety-Related Condition Reports</a:t>
            </a:r>
            <a:endParaRPr lang="en-US" dirty="0"/>
          </a:p>
        </p:txBody>
      </p:sp>
      <p:sp>
        <p:nvSpPr>
          <p:cNvPr id="3" name="Content Placeholder 2"/>
          <p:cNvSpPr>
            <a:spLocks noGrp="1"/>
          </p:cNvSpPr>
          <p:nvPr>
            <p:ph sz="half" idx="1"/>
          </p:nvPr>
        </p:nvSpPr>
        <p:spPr>
          <a:xfrm>
            <a:off x="4343400" y="1600200"/>
            <a:ext cx="4038600" cy="4525963"/>
          </a:xfrm>
        </p:spPr>
        <p:txBody>
          <a:bodyPr>
            <a:normAutofit fontScale="92500"/>
          </a:bodyPr>
          <a:lstStyle/>
          <a:p>
            <a:pPr marL="0" lvl="0" indent="0">
              <a:buNone/>
            </a:pPr>
            <a:r>
              <a:rPr lang="en-US" sz="2000" dirty="0">
                <a:solidFill>
                  <a:prstClr val="black"/>
                </a:solidFill>
              </a:rPr>
              <a:t>Procedures for:</a:t>
            </a:r>
            <a:endParaRPr lang="en-US" dirty="0"/>
          </a:p>
          <a:p>
            <a:pPr marL="514350" indent="-514350">
              <a:buFont typeface="+mj-lt"/>
              <a:buAutoNum type="alphaLcParenR" startAt="4"/>
            </a:pPr>
            <a:r>
              <a:rPr lang="en-US" dirty="0"/>
              <a:t>Instructions enabling personnel who perform O&amp;M activities to recognize conditions that potentially may be safety-related conditions that are subject to the reporting under §191.23</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8200" y="1600200"/>
            <a:ext cx="3017308" cy="4525963"/>
          </a:xfrm>
        </p:spPr>
      </p:pic>
    </p:spTree>
    <p:extLst>
      <p:ext uri="{BB962C8B-B14F-4D97-AF65-F5344CB8AC3E}">
        <p14:creationId xmlns:p14="http://schemas.microsoft.com/office/powerpoint/2010/main" val="393546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192.605(e) Surveillance, emergency response, and accident investigation.</a:t>
            </a:r>
            <a:endParaRPr lang="en-US" dirty="0"/>
          </a:p>
        </p:txBody>
      </p:sp>
      <p:sp>
        <p:nvSpPr>
          <p:cNvPr id="3" name="Content Placeholder 2"/>
          <p:cNvSpPr>
            <a:spLocks noGrp="1"/>
          </p:cNvSpPr>
          <p:nvPr>
            <p:ph sz="half" idx="1"/>
          </p:nvPr>
        </p:nvSpPr>
        <p:spPr/>
        <p:txBody>
          <a:bodyPr>
            <a:normAutofit/>
          </a:bodyPr>
          <a:lstStyle/>
          <a:p>
            <a:pPr marL="514350" indent="-514350">
              <a:buFont typeface="+mj-lt"/>
              <a:buAutoNum type="alphaLcParenR" startAt="5"/>
            </a:pPr>
            <a:r>
              <a:rPr lang="en-US" dirty="0"/>
              <a:t>The procedures required by §§192.613(a), 192.615, and 192.617 must be included in the O&amp;M manual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8846" y="1600200"/>
            <a:ext cx="3017308" cy="4525962"/>
          </a:xfrm>
        </p:spPr>
      </p:pic>
    </p:spTree>
    <p:extLst>
      <p:ext uri="{BB962C8B-B14F-4D97-AF65-F5344CB8AC3E}">
        <p14:creationId xmlns:p14="http://schemas.microsoft.com/office/powerpoint/2010/main" val="3576903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ryan.Kichler\Desktop\Old Pictures\DCIM\239CANON\IMG_39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205" r="422" b="4109"/>
          <a:stretch/>
        </p:blipFill>
        <p:spPr bwMode="auto">
          <a:xfrm>
            <a:off x="-1" y="0"/>
            <a:ext cx="9144001" cy="6981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9029"/>
            <a:ext cx="9144001" cy="1143000"/>
          </a:xfrm>
          <a:solidFill>
            <a:srgbClr val="000000">
              <a:alpha val="30196"/>
            </a:srgbClr>
          </a:solidFill>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Emergency Plans</a:t>
            </a:r>
          </a:p>
        </p:txBody>
      </p:sp>
    </p:spTree>
    <p:extLst>
      <p:ext uri="{BB962C8B-B14F-4D97-AF65-F5344CB8AC3E}">
        <p14:creationId xmlns:p14="http://schemas.microsoft.com/office/powerpoint/2010/main" val="4248054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3" name="Content Placeholder 2"/>
          <p:cNvSpPr>
            <a:spLocks noGrp="1"/>
          </p:cNvSpPr>
          <p:nvPr>
            <p:ph sz="half" idx="1"/>
          </p:nvPr>
        </p:nvSpPr>
        <p:spPr/>
        <p:txBody>
          <a:bodyPr>
            <a:normAutofit/>
          </a:bodyPr>
          <a:lstStyle/>
          <a:p>
            <a:pPr marL="514350" indent="-514350">
              <a:buFont typeface="+mj-lt"/>
              <a:buAutoNum type="alphaLcParenR"/>
            </a:pPr>
            <a:r>
              <a:rPr lang="en-US" dirty="0"/>
              <a:t>Each operator shall establish written procedures to minimize the hazard resulting from a gas pipeline emergency. At a minimum, the procedures must provide for the following:</a:t>
            </a:r>
          </a:p>
        </p:txBody>
      </p:sp>
      <p:pic>
        <p:nvPicPr>
          <p:cNvPr id="9218" name="Picture 2" descr="C:\Users\Bryan.Kichler\Desktop\Old Pictures\DCIM\231CANON\IMG_3136.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3843" t="2955" r="16924" b="930"/>
          <a:stretch/>
        </p:blipFill>
        <p:spPr bwMode="auto">
          <a:xfrm>
            <a:off x="4648200" y="1640114"/>
            <a:ext cx="40386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06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3" name="Content Placeholder 2"/>
          <p:cNvSpPr>
            <a:spLocks noGrp="1"/>
          </p:cNvSpPr>
          <p:nvPr>
            <p:ph sz="half" idx="1"/>
          </p:nvPr>
        </p:nvSpPr>
        <p:spPr/>
        <p:txBody>
          <a:bodyPr>
            <a:normAutofit fontScale="92500" lnSpcReduction="10000"/>
          </a:bodyPr>
          <a:lstStyle/>
          <a:p>
            <a:pPr marL="0" lvl="0" indent="0">
              <a:buNone/>
            </a:pPr>
            <a:r>
              <a:rPr lang="en-US" sz="2000" dirty="0">
                <a:solidFill>
                  <a:prstClr val="black"/>
                </a:solidFill>
              </a:rPr>
              <a:t>Procedures for:</a:t>
            </a:r>
            <a:endParaRPr lang="en-US" dirty="0"/>
          </a:p>
          <a:p>
            <a:pPr marL="514350" indent="-514350">
              <a:buFont typeface="+mj-lt"/>
              <a:buAutoNum type="arabicParenR"/>
            </a:pPr>
            <a:r>
              <a:rPr lang="en-US" dirty="0"/>
              <a:t>Receiving, identifying, and classifying notices of events which require immediate response</a:t>
            </a:r>
          </a:p>
          <a:p>
            <a:pPr marL="514350" indent="-514350">
              <a:buFont typeface="+mj-lt"/>
              <a:buAutoNum type="arabicParenR"/>
            </a:pPr>
            <a:r>
              <a:rPr lang="en-US" dirty="0"/>
              <a:t>Establishing and maintaining adequate means of communication with appropriate fire, police, and other public officials.</a:t>
            </a:r>
          </a:p>
        </p:txBody>
      </p:sp>
      <p:pic>
        <p:nvPicPr>
          <p:cNvPr id="10242" name="Picture 2" descr="B:\Photos\Leaks\Gas Leak 6-4-08 00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4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eaLnBrk="0" fontAlgn="base" hangingPunct="0">
              <a:spcAft>
                <a:spcPct val="0"/>
              </a:spcAft>
            </a:pPr>
            <a:r>
              <a:rPr lang="en-US" altLang="en-US" sz="2800" b="1" dirty="0">
                <a:solidFill>
                  <a:srgbClr val="FF0000"/>
                </a:solidFill>
                <a:latin typeface="Times New Roman" pitchFamily="18" charset="0"/>
                <a:ea typeface="+mn-ea"/>
                <a:cs typeface="+mn-cs"/>
              </a:rPr>
              <a:t>§</a:t>
            </a:r>
            <a:r>
              <a:rPr lang="en-US" altLang="en-US" sz="2800" b="1" dirty="0">
                <a:solidFill>
                  <a:srgbClr val="FF0000"/>
                </a:solidFill>
                <a:latin typeface="Helv" charset="0"/>
                <a:ea typeface="+mn-ea"/>
                <a:cs typeface="+mn-cs"/>
              </a:rPr>
              <a:t>192.603 General Provisions</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a:pPr>
            <a:r>
              <a:rPr lang="en-US" b="1" dirty="0"/>
              <a:t>No person may operate a segment of pipeline unless it is operated in accordance with this subpart.</a:t>
            </a:r>
          </a:p>
          <a:p>
            <a:pPr marL="971550" lvl="1" indent="-514350">
              <a:buFont typeface="+mj-lt"/>
              <a:buAutoNum type="alphaLcParenR"/>
            </a:pPr>
            <a:r>
              <a:rPr lang="en-US" dirty="0"/>
              <a:t>Operators must keep records to administer procedures established under §192.605</a:t>
            </a:r>
          </a:p>
          <a:p>
            <a:pPr marL="971550" lvl="1" indent="-514350">
              <a:buFont typeface="+mj-lt"/>
              <a:buAutoNum type="alphaLcParenR"/>
            </a:pPr>
            <a:r>
              <a:rPr lang="en-US" dirty="0">
                <a:solidFill>
                  <a:srgbClr val="C00000"/>
                </a:solidFill>
              </a:rPr>
              <a:t>State or federal agency under U.S.C. 60101 can require an operator to amend plans and/or procedures to provide a reasonable level of safety</a:t>
            </a:r>
          </a:p>
        </p:txBody>
      </p:sp>
    </p:spTree>
    <p:extLst>
      <p:ext uri="{BB962C8B-B14F-4D97-AF65-F5344CB8AC3E}">
        <p14:creationId xmlns:p14="http://schemas.microsoft.com/office/powerpoint/2010/main" val="1191668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dirty="0"/>
              <a:t>Communication Issues</a:t>
            </a:r>
          </a:p>
        </p:txBody>
      </p:sp>
      <p:pic>
        <p:nvPicPr>
          <p:cNvPr id="18434" name="Content Placeholder 3" descr="Overhead Cable Mess III.JPG"/>
          <p:cNvPicPr>
            <a:picLocks noGrp="1" noChangeAspect="1"/>
          </p:cNvPicPr>
          <p:nvPr>
            <p:ph sz="half" idx="1"/>
          </p:nvPr>
        </p:nvPicPr>
        <p:blipFill rotWithShape="1">
          <a:blip r:embed="rId3" cstate="print"/>
          <a:stretch/>
        </p:blipFill>
        <p:spPr>
          <a:xfrm>
            <a:off x="803196" y="1600200"/>
            <a:ext cx="3346608" cy="4525963"/>
          </a:xfrm>
          <a:prstGeom prst="rect">
            <a:avLst/>
          </a:prstGeom>
          <a:noFill/>
          <a:ln>
            <a:solidFill>
              <a:schemeClr val="bg2">
                <a:lumMod val="90000"/>
              </a:schemeClr>
            </a:solidFill>
          </a:ln>
        </p:spPr>
      </p:pic>
      <p:pic>
        <p:nvPicPr>
          <p:cNvPr id="7" name="Content Placeholder 6" descr="Overhead Cable Mess.JPG"/>
          <p:cNvPicPr>
            <a:picLocks noGrp="1" noChangeAspect="1"/>
          </p:cNvPicPr>
          <p:nvPr>
            <p:ph sz="half" idx="2"/>
          </p:nvPr>
        </p:nvPicPr>
        <p:blipFill rotWithShape="1">
          <a:blip r:embed="rId4" cstate="print"/>
          <a:stretch/>
        </p:blipFill>
        <p:spPr bwMode="auto">
          <a:xfrm>
            <a:off x="5000812" y="1600200"/>
            <a:ext cx="3333376" cy="4525963"/>
          </a:xfrm>
          <a:prstGeom prst="rect">
            <a:avLst/>
          </a:prstGeom>
          <a:noFill/>
          <a:ln>
            <a:solidFill>
              <a:schemeClr val="bg2">
                <a:lumMod val="90000"/>
              </a:schemeClr>
            </a:solidFill>
          </a:ln>
        </p:spPr>
      </p:pic>
    </p:spTree>
    <p:extLst>
      <p:ext uri="{BB962C8B-B14F-4D97-AF65-F5344CB8AC3E}">
        <p14:creationId xmlns:p14="http://schemas.microsoft.com/office/powerpoint/2010/main" val="2604450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Classifications</a:t>
            </a:r>
          </a:p>
        </p:txBody>
      </p:sp>
      <p:sp>
        <p:nvSpPr>
          <p:cNvPr id="5" name="Content Placeholder 4"/>
          <p:cNvSpPr>
            <a:spLocks noGrp="1"/>
          </p:cNvSpPr>
          <p:nvPr>
            <p:ph idx="1"/>
          </p:nvPr>
        </p:nvSpPr>
        <p:spPr/>
        <p:txBody>
          <a:bodyPr>
            <a:normAutofit/>
          </a:bodyPr>
          <a:lstStyle/>
          <a:p>
            <a:pPr marL="914400" lvl="1" indent="-514350">
              <a:lnSpc>
                <a:spcPct val="150000"/>
              </a:lnSpc>
              <a:buFont typeface="+mj-lt"/>
              <a:buAutoNum type="arabicPeriod"/>
            </a:pPr>
            <a:r>
              <a:rPr lang="en-US" sz="4400" dirty="0"/>
              <a:t> </a:t>
            </a:r>
            <a:r>
              <a:rPr lang="en-US" sz="4400" b="1" dirty="0"/>
              <a:t>Immediate Response</a:t>
            </a:r>
          </a:p>
          <a:p>
            <a:pPr marL="914400" lvl="1" indent="-514350">
              <a:lnSpc>
                <a:spcPct val="150000"/>
              </a:lnSpc>
              <a:buFont typeface="+mj-lt"/>
              <a:buAutoNum type="arabicPeriod"/>
            </a:pPr>
            <a:r>
              <a:rPr lang="en-US" sz="4400" dirty="0"/>
              <a:t> </a:t>
            </a:r>
            <a:r>
              <a:rPr lang="en-US" sz="4400" b="1" dirty="0"/>
              <a:t>Next Available Person</a:t>
            </a:r>
          </a:p>
          <a:p>
            <a:pPr marL="914400" lvl="1" indent="-514350">
              <a:lnSpc>
                <a:spcPct val="150000"/>
              </a:lnSpc>
              <a:buFont typeface="+mj-lt"/>
              <a:buAutoNum type="arabicPeriod"/>
            </a:pPr>
            <a:r>
              <a:rPr lang="en-US" sz="4400" dirty="0"/>
              <a:t> </a:t>
            </a:r>
            <a:r>
              <a:rPr lang="en-US" sz="4400" b="1" dirty="0"/>
              <a:t>Within an Hour</a:t>
            </a:r>
          </a:p>
        </p:txBody>
      </p:sp>
    </p:spTree>
    <p:extLst>
      <p:ext uri="{BB962C8B-B14F-4D97-AF65-F5344CB8AC3E}">
        <p14:creationId xmlns:p14="http://schemas.microsoft.com/office/powerpoint/2010/main" val="147454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Documentation </a:t>
            </a:r>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a:t>
            </a:r>
            <a:endParaRPr lang="en-US" dirty="0"/>
          </a:p>
        </p:txBody>
      </p:sp>
      <p:sp>
        <p:nvSpPr>
          <p:cNvPr id="3" name="Content Placeholder 2"/>
          <p:cNvSpPr>
            <a:spLocks noGrp="1"/>
          </p:cNvSpPr>
          <p:nvPr>
            <p:ph sz="half" idx="1"/>
          </p:nvPr>
        </p:nvSpPr>
        <p:spPr/>
        <p:txBody>
          <a:bodyPr/>
          <a:lstStyle/>
          <a:p>
            <a:r>
              <a:rPr lang="en-US" dirty="0"/>
              <a:t>Dispatch Logs</a:t>
            </a:r>
          </a:p>
          <a:p>
            <a:r>
              <a:rPr lang="en-US" dirty="0"/>
              <a:t>Control Room Logs</a:t>
            </a:r>
          </a:p>
          <a:p>
            <a:r>
              <a:rPr lang="en-US" dirty="0"/>
              <a:t>Dispatcher Training</a:t>
            </a:r>
          </a:p>
          <a:p>
            <a:r>
              <a:rPr lang="en-US" dirty="0"/>
              <a:t>Leak Classifications</a:t>
            </a:r>
          </a:p>
          <a:p>
            <a:r>
              <a:rPr lang="en-US" dirty="0"/>
              <a:t>Communication Plans</a:t>
            </a:r>
          </a:p>
          <a:p>
            <a:r>
              <a:rPr lang="en-US" dirty="0"/>
              <a:t>Response Training</a:t>
            </a:r>
          </a:p>
        </p:txBody>
      </p:sp>
      <p:sp>
        <p:nvSpPr>
          <p:cNvPr id="4" name="Content Placeholder 3"/>
          <p:cNvSpPr>
            <a:spLocks noGrp="1"/>
          </p:cNvSpPr>
          <p:nvPr>
            <p:ph sz="half" idx="2"/>
          </p:nvPr>
        </p:nvSpPr>
        <p:spPr/>
        <p:txBody>
          <a:bodyPr/>
          <a:lstStyle/>
          <a:p>
            <a:r>
              <a:rPr lang="en-US" dirty="0"/>
              <a:t>Contact Information for:</a:t>
            </a:r>
          </a:p>
          <a:p>
            <a:pPr lvl="1"/>
            <a:r>
              <a:rPr lang="en-US" dirty="0"/>
              <a:t>Stand by Personnel</a:t>
            </a:r>
          </a:p>
          <a:p>
            <a:pPr lvl="1"/>
            <a:r>
              <a:rPr lang="en-US" dirty="0"/>
              <a:t>Fire Departments</a:t>
            </a:r>
          </a:p>
          <a:p>
            <a:pPr lvl="1"/>
            <a:r>
              <a:rPr lang="en-US" dirty="0"/>
              <a:t>Police</a:t>
            </a:r>
          </a:p>
          <a:p>
            <a:pPr lvl="1"/>
            <a:r>
              <a:rPr lang="en-US" dirty="0"/>
              <a:t>Other Utilities</a:t>
            </a:r>
          </a:p>
          <a:p>
            <a:pPr lvl="1"/>
            <a:r>
              <a:rPr lang="en-US" dirty="0"/>
              <a:t>911</a:t>
            </a:r>
          </a:p>
          <a:p>
            <a:pPr lvl="1"/>
            <a:r>
              <a:rPr lang="en-US" dirty="0"/>
              <a:t>Public Officials</a:t>
            </a:r>
          </a:p>
          <a:p>
            <a:pPr lvl="1"/>
            <a:r>
              <a:rPr lang="en-US" dirty="0"/>
              <a:t>State Agencies</a:t>
            </a:r>
          </a:p>
          <a:p>
            <a:pPr lvl="1"/>
            <a:r>
              <a:rPr lang="en-US" dirty="0"/>
              <a:t>Federal Agencies</a:t>
            </a:r>
          </a:p>
        </p:txBody>
      </p:sp>
    </p:spTree>
    <p:extLst>
      <p:ext uri="{BB962C8B-B14F-4D97-AF65-F5344CB8AC3E}">
        <p14:creationId xmlns:p14="http://schemas.microsoft.com/office/powerpoint/2010/main" val="2168374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6" name="Content Placeholder 5"/>
          <p:cNvSpPr>
            <a:spLocks noGrp="1"/>
          </p:cNvSpPr>
          <p:nvPr>
            <p:ph idx="1"/>
          </p:nvPr>
        </p:nvSpPr>
        <p:spPr/>
        <p:txBody>
          <a:bodyPr/>
          <a:lstStyle/>
          <a:p>
            <a:pPr marL="0" lvl="0" indent="0">
              <a:buNone/>
            </a:pPr>
            <a:r>
              <a:rPr lang="en-US" sz="2000" dirty="0">
                <a:solidFill>
                  <a:prstClr val="black"/>
                </a:solidFill>
              </a:rPr>
              <a:t>Procedures for:</a:t>
            </a:r>
          </a:p>
          <a:p>
            <a:pPr marL="514350" indent="-514350">
              <a:buFont typeface="+mj-lt"/>
              <a:buAutoNum type="arabicParenR" startAt="3"/>
            </a:pPr>
            <a:r>
              <a:rPr lang="en-US" dirty="0"/>
              <a:t>Prompt and effective response to a notice of each type of emergency</a:t>
            </a:r>
          </a:p>
          <a:p>
            <a:pPr marL="1028700" lvl="1" indent="-571500">
              <a:buFont typeface="+mj-lt"/>
              <a:buAutoNum type="romanLcPeriod"/>
            </a:pPr>
            <a:r>
              <a:rPr lang="en-US" dirty="0"/>
              <a:t>Gas detected inside or near a building</a:t>
            </a:r>
          </a:p>
          <a:p>
            <a:pPr marL="1028700" lvl="1" indent="-571500">
              <a:buFont typeface="+mj-lt"/>
              <a:buAutoNum type="romanLcPeriod"/>
            </a:pPr>
            <a:r>
              <a:rPr lang="en-US" dirty="0"/>
              <a:t>Fire located near or directly involving a pipeline facility.</a:t>
            </a:r>
          </a:p>
          <a:p>
            <a:pPr marL="1028700" lvl="1" indent="-571500">
              <a:buFont typeface="+mj-lt"/>
              <a:buAutoNum type="romanLcPeriod"/>
            </a:pPr>
            <a:r>
              <a:rPr lang="en-US" dirty="0"/>
              <a:t>Explosion occurring near or directly involving a pipeline facility.</a:t>
            </a:r>
          </a:p>
          <a:p>
            <a:pPr marL="1028700" lvl="1" indent="-571500">
              <a:buFont typeface="+mj-lt"/>
              <a:buAutoNum type="romanLcPeriod"/>
            </a:pPr>
            <a:r>
              <a:rPr lang="en-US" dirty="0"/>
              <a:t>Natural disaster.</a:t>
            </a:r>
          </a:p>
        </p:txBody>
      </p:sp>
    </p:spTree>
    <p:extLst>
      <p:ext uri="{BB962C8B-B14F-4D97-AF65-F5344CB8AC3E}">
        <p14:creationId xmlns:p14="http://schemas.microsoft.com/office/powerpoint/2010/main" val="27745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p>
        </p:txBody>
      </p:sp>
      <p:sp>
        <p:nvSpPr>
          <p:cNvPr id="3" name="Content Placeholder 2"/>
          <p:cNvSpPr>
            <a:spLocks noGrp="1"/>
          </p:cNvSpPr>
          <p:nvPr>
            <p:ph idx="1"/>
          </p:nvPr>
        </p:nvSpPr>
        <p:spPr/>
        <p:txBody>
          <a:bodyPr>
            <a:normAutofit/>
          </a:bodyPr>
          <a:lstStyle/>
          <a:p>
            <a:r>
              <a:rPr lang="en-US" dirty="0"/>
              <a:t>How should we respond?</a:t>
            </a:r>
          </a:p>
          <a:p>
            <a:r>
              <a:rPr lang="en-US" dirty="0"/>
              <a:t>What should we respond to?</a:t>
            </a:r>
          </a:p>
          <a:p>
            <a:r>
              <a:rPr lang="en-US" dirty="0"/>
              <a:t>When should we respond?</a:t>
            </a:r>
          </a:p>
          <a:p>
            <a:r>
              <a:rPr lang="en-US" dirty="0"/>
              <a:t>What do we need to respond?</a:t>
            </a:r>
          </a:p>
          <a:p>
            <a:r>
              <a:rPr lang="en-US" dirty="0"/>
              <a:t>Who should we contact?</a:t>
            </a:r>
          </a:p>
          <a:p>
            <a:r>
              <a:rPr lang="en-US" dirty="0"/>
              <a:t>Where should our response start?</a:t>
            </a:r>
          </a:p>
          <a:p>
            <a:r>
              <a:rPr lang="en-US" dirty="0" err="1"/>
              <a:t>Etc</a:t>
            </a:r>
            <a:r>
              <a:rPr lang="en-US" dirty="0"/>
              <a:t> …</a:t>
            </a:r>
          </a:p>
          <a:p>
            <a:endParaRPr lang="en-US" dirty="0"/>
          </a:p>
        </p:txBody>
      </p:sp>
    </p:spTree>
    <p:extLst>
      <p:ext uri="{BB962C8B-B14F-4D97-AF65-F5344CB8AC3E}">
        <p14:creationId xmlns:p14="http://schemas.microsoft.com/office/powerpoint/2010/main" val="184976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3" name="Content Placeholder 2"/>
          <p:cNvSpPr>
            <a:spLocks noGrp="1"/>
          </p:cNvSpPr>
          <p:nvPr>
            <p:ph idx="1"/>
          </p:nvPr>
        </p:nvSpPr>
        <p:spPr/>
        <p:txBody>
          <a:bodyPr>
            <a:normAutofit lnSpcReduction="10000"/>
          </a:bodyPr>
          <a:lstStyle/>
          <a:p>
            <a:pPr marL="0" lvl="0" indent="0">
              <a:buNone/>
            </a:pPr>
            <a:r>
              <a:rPr lang="en-US" sz="2000" dirty="0">
                <a:solidFill>
                  <a:prstClr val="black"/>
                </a:solidFill>
              </a:rPr>
              <a:t>Procedures for:</a:t>
            </a:r>
          </a:p>
          <a:p>
            <a:pPr marL="514350" indent="-514350">
              <a:buFont typeface="+mj-lt"/>
              <a:buAutoNum type="arabicParenR" startAt="4"/>
            </a:pPr>
            <a:r>
              <a:rPr lang="en-US" dirty="0"/>
              <a:t>The availability of personnel, equipment, tools, and materials, as needed at the scene of an emergency.</a:t>
            </a:r>
          </a:p>
          <a:p>
            <a:pPr marL="514350" indent="-514350">
              <a:buFont typeface="+mj-lt"/>
              <a:buAutoNum type="arabicParenR" startAt="4"/>
            </a:pPr>
            <a:r>
              <a:rPr lang="en-US" dirty="0"/>
              <a:t>Actions directed toward protecting people first and then property.</a:t>
            </a:r>
          </a:p>
          <a:p>
            <a:pPr marL="514350" indent="-514350">
              <a:buFont typeface="+mj-lt"/>
              <a:buAutoNum type="arabicParenR" startAt="4"/>
            </a:pPr>
            <a:r>
              <a:rPr lang="en-US" dirty="0"/>
              <a:t>Emergency shutdown and pressure reduction in any section of the operator's pipeline system</a:t>
            </a:r>
          </a:p>
        </p:txBody>
      </p:sp>
    </p:spTree>
    <p:extLst>
      <p:ext uri="{BB962C8B-B14F-4D97-AF65-F5344CB8AC3E}">
        <p14:creationId xmlns:p14="http://schemas.microsoft.com/office/powerpoint/2010/main" val="1660842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p>
        </p:txBody>
      </p:sp>
      <p:sp>
        <p:nvSpPr>
          <p:cNvPr id="3" name="Content Placeholder 2"/>
          <p:cNvSpPr>
            <a:spLocks noGrp="1"/>
          </p:cNvSpPr>
          <p:nvPr>
            <p:ph idx="1"/>
          </p:nvPr>
        </p:nvSpPr>
        <p:spPr/>
        <p:txBody>
          <a:bodyPr>
            <a:normAutofit lnSpcReduction="10000"/>
          </a:bodyPr>
          <a:lstStyle/>
          <a:p>
            <a:r>
              <a:rPr lang="en-US" dirty="0"/>
              <a:t>Multiple direct contacts for each organization</a:t>
            </a:r>
          </a:p>
          <a:p>
            <a:r>
              <a:rPr lang="en-US" dirty="0"/>
              <a:t>Current equipment and resource lists</a:t>
            </a:r>
          </a:p>
          <a:p>
            <a:r>
              <a:rPr lang="en-US" dirty="0"/>
              <a:t>Roles and responsibilities (Police and Fire)</a:t>
            </a:r>
          </a:p>
          <a:p>
            <a:r>
              <a:rPr lang="en-US" dirty="0"/>
              <a:t>Strategy (People -&gt; Property -&gt; Pipeline)</a:t>
            </a:r>
          </a:p>
          <a:p>
            <a:r>
              <a:rPr lang="en-US" dirty="0"/>
              <a:t>Shutdown, shut-in, reduction, or reroute of product</a:t>
            </a:r>
          </a:p>
          <a:p>
            <a:r>
              <a:rPr lang="en-US" dirty="0"/>
              <a:t>Reporting</a:t>
            </a:r>
          </a:p>
          <a:p>
            <a:r>
              <a:rPr lang="en-US" dirty="0"/>
              <a:t>Chain of command</a:t>
            </a:r>
          </a:p>
          <a:p>
            <a:endParaRPr lang="en-US" dirty="0"/>
          </a:p>
        </p:txBody>
      </p:sp>
    </p:spTree>
    <p:extLst>
      <p:ext uri="{BB962C8B-B14F-4D97-AF65-F5344CB8AC3E}">
        <p14:creationId xmlns:p14="http://schemas.microsoft.com/office/powerpoint/2010/main" val="3839073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idx="1"/>
          </p:nvPr>
        </p:nvSpPr>
        <p:spPr/>
        <p:txBody>
          <a:bodyPr>
            <a:normAutofit/>
          </a:bodyPr>
          <a:lstStyle/>
          <a:p>
            <a:pPr marL="0" indent="0" eaLnBrk="1" hangingPunct="1">
              <a:buNone/>
            </a:pPr>
            <a:endParaRPr lang="en-US" sz="1800" dirty="0">
              <a:solidFill>
                <a:srgbClr val="320013"/>
              </a:solidFill>
            </a:endParaRPr>
          </a:p>
          <a:p>
            <a:pPr marL="877824" lvl="2" indent="0" eaLnBrk="1" hangingPunct="1">
              <a:buNone/>
            </a:pPr>
            <a:r>
              <a:rPr lang="en-US" sz="3600" b="1" dirty="0">
                <a:solidFill>
                  <a:schemeClr val="accent2">
                    <a:lumMod val="50000"/>
                  </a:schemeClr>
                </a:solidFill>
                <a:latin typeface="Arial Black" pitchFamily="34" charset="0"/>
              </a:rPr>
              <a:t>		H</a:t>
            </a:r>
            <a:r>
              <a:rPr lang="en-US" sz="2800" dirty="0">
                <a:solidFill>
                  <a:srgbClr val="320013"/>
                </a:solidFill>
              </a:rPr>
              <a:t>		Hazard</a:t>
            </a:r>
          </a:p>
          <a:p>
            <a:pPr marL="877824" lvl="2" indent="0" eaLnBrk="1" hangingPunct="1">
              <a:buNone/>
            </a:pPr>
            <a:r>
              <a:rPr lang="en-US" sz="3600" b="1" dirty="0">
                <a:solidFill>
                  <a:schemeClr val="accent2">
                    <a:lumMod val="50000"/>
                  </a:schemeClr>
                </a:solidFill>
                <a:latin typeface="Arial Black" pitchFamily="34" charset="0"/>
              </a:rPr>
              <a:t>		E</a:t>
            </a:r>
            <a:r>
              <a:rPr lang="en-US" sz="2800" dirty="0">
                <a:solidFill>
                  <a:srgbClr val="320013"/>
                </a:solidFill>
              </a:rPr>
              <a:t>		Extent</a:t>
            </a:r>
          </a:p>
          <a:p>
            <a:pPr marL="877824" lvl="2" indent="0" eaLnBrk="1" hangingPunct="1">
              <a:buNone/>
            </a:pPr>
            <a:r>
              <a:rPr lang="en-US" sz="3600" b="1" dirty="0">
                <a:solidFill>
                  <a:schemeClr val="accent2">
                    <a:lumMod val="50000"/>
                  </a:schemeClr>
                </a:solidFill>
                <a:latin typeface="Arial Black" pitchFamily="34" charset="0"/>
              </a:rPr>
              <a:t>		L</a:t>
            </a:r>
            <a:r>
              <a:rPr lang="en-US" sz="2800" dirty="0">
                <a:solidFill>
                  <a:srgbClr val="320013"/>
                </a:solidFill>
              </a:rPr>
              <a:t>		Life</a:t>
            </a:r>
          </a:p>
          <a:p>
            <a:pPr marL="877824" lvl="2" indent="0" eaLnBrk="1" hangingPunct="1">
              <a:buNone/>
            </a:pPr>
            <a:r>
              <a:rPr lang="en-US" sz="3600" b="1" dirty="0">
                <a:solidFill>
                  <a:schemeClr val="accent2">
                    <a:lumMod val="50000"/>
                  </a:schemeClr>
                </a:solidFill>
                <a:latin typeface="Arial Black" pitchFamily="34" charset="0"/>
              </a:rPr>
              <a:t>		P</a:t>
            </a:r>
            <a:r>
              <a:rPr lang="en-US" sz="2800" dirty="0">
                <a:solidFill>
                  <a:srgbClr val="320013"/>
                </a:solidFill>
              </a:rPr>
              <a:t>		Property </a:t>
            </a:r>
          </a:p>
          <a:p>
            <a:pPr marL="877824" lvl="2" indent="0" eaLnBrk="1" hangingPunct="1">
              <a:buNone/>
            </a:pPr>
            <a:r>
              <a:rPr lang="en-US" sz="2800" dirty="0">
                <a:solidFill>
                  <a:srgbClr val="320013"/>
                </a:solidFill>
              </a:rPr>
              <a:t>		</a:t>
            </a:r>
            <a:r>
              <a:rPr lang="en-US" sz="3600" dirty="0">
                <a:solidFill>
                  <a:schemeClr val="accent2">
                    <a:lumMod val="50000"/>
                  </a:schemeClr>
                </a:solidFill>
                <a:latin typeface="Arial Black" pitchFamily="34" charset="0"/>
              </a:rPr>
              <a:t>S</a:t>
            </a:r>
            <a:r>
              <a:rPr lang="en-US" sz="2800" dirty="0">
                <a:solidFill>
                  <a:srgbClr val="320013"/>
                </a:solidFill>
              </a:rPr>
              <a:t>		Safe</a:t>
            </a:r>
          </a:p>
        </p:txBody>
      </p:sp>
      <p:sp>
        <p:nvSpPr>
          <p:cNvPr id="2" name="Title 1"/>
          <p:cNvSpPr>
            <a:spLocks noGrp="1"/>
          </p:cNvSpPr>
          <p:nvPr>
            <p:ph type="title"/>
          </p:nvPr>
        </p:nvSpPr>
        <p:spPr/>
        <p:txBody>
          <a:bodyPr>
            <a:normAutofit fontScale="90000"/>
          </a:bodyPr>
          <a:lstStyle/>
          <a:p>
            <a:r>
              <a:rPr lang="en-US" b="1" dirty="0"/>
              <a:t>Actions directed toward protecting people first and then property.</a:t>
            </a:r>
            <a:endParaRPr lang="en-US" dirty="0"/>
          </a:p>
        </p:txBody>
      </p:sp>
    </p:spTree>
    <p:extLst>
      <p:ext uri="{BB962C8B-B14F-4D97-AF65-F5344CB8AC3E}">
        <p14:creationId xmlns:p14="http://schemas.microsoft.com/office/powerpoint/2010/main" val="244438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3" name="Content Placeholder 2"/>
          <p:cNvSpPr>
            <a:spLocks noGrp="1"/>
          </p:cNvSpPr>
          <p:nvPr>
            <p:ph idx="1"/>
          </p:nvPr>
        </p:nvSpPr>
        <p:spPr/>
        <p:txBody>
          <a:bodyPr/>
          <a:lstStyle/>
          <a:p>
            <a:pPr marL="0" lvl="0" indent="0">
              <a:buNone/>
            </a:pPr>
            <a:r>
              <a:rPr lang="en-US" sz="2000" dirty="0">
                <a:solidFill>
                  <a:prstClr val="black"/>
                </a:solidFill>
              </a:rPr>
              <a:t>Procedures for:</a:t>
            </a:r>
          </a:p>
          <a:p>
            <a:pPr marL="514350" indent="-514350">
              <a:buFont typeface="+mj-lt"/>
              <a:buAutoNum type="arabicParenR" startAt="7"/>
            </a:pPr>
            <a:r>
              <a:rPr lang="en-US" dirty="0"/>
              <a:t>Making safe any actual or potential hazard to life or property.</a:t>
            </a:r>
          </a:p>
          <a:p>
            <a:pPr marL="514350" indent="-514350">
              <a:buFont typeface="+mj-lt"/>
              <a:buAutoNum type="arabicParenR" startAt="7"/>
            </a:pPr>
            <a:r>
              <a:rPr lang="en-US" dirty="0"/>
              <a:t>Notifying and coordinating with fire, police, and other public officials on </a:t>
            </a:r>
            <a:r>
              <a:rPr lang="en-US" b="1" dirty="0">
                <a:solidFill>
                  <a:srgbClr val="C00000"/>
                </a:solidFill>
              </a:rPr>
              <a:t>both</a:t>
            </a:r>
            <a:r>
              <a:rPr lang="en-US" b="1" dirty="0"/>
              <a:t> planned and emergency responses</a:t>
            </a:r>
          </a:p>
          <a:p>
            <a:pPr marL="514350" indent="-514350">
              <a:buFont typeface="+mj-lt"/>
              <a:buAutoNum type="arabicParenR" startAt="7"/>
            </a:pPr>
            <a:r>
              <a:rPr lang="en-US" dirty="0"/>
              <a:t>Safely restoring any service outage.</a:t>
            </a:r>
          </a:p>
        </p:txBody>
      </p:sp>
    </p:spTree>
    <p:extLst>
      <p:ext uri="{BB962C8B-B14F-4D97-AF65-F5344CB8AC3E}">
        <p14:creationId xmlns:p14="http://schemas.microsoft.com/office/powerpoint/2010/main" val="273591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it Safe!</a:t>
            </a:r>
          </a:p>
        </p:txBody>
      </p:sp>
      <p:sp>
        <p:nvSpPr>
          <p:cNvPr id="3" name="Content Placeholder 2"/>
          <p:cNvSpPr>
            <a:spLocks noGrp="1"/>
          </p:cNvSpPr>
          <p:nvPr>
            <p:ph idx="1"/>
          </p:nvPr>
        </p:nvSpPr>
        <p:spPr/>
        <p:txBody>
          <a:bodyPr/>
          <a:lstStyle/>
          <a:p>
            <a:r>
              <a:rPr lang="en-US" dirty="0"/>
              <a:t>Teach responders your products properties</a:t>
            </a:r>
          </a:p>
          <a:p>
            <a:r>
              <a:rPr lang="en-US" dirty="0"/>
              <a:t>Communicate and train with emergency responders</a:t>
            </a:r>
          </a:p>
          <a:p>
            <a:r>
              <a:rPr lang="en-US" dirty="0"/>
              <a:t>Provide physical and tabletop exercises</a:t>
            </a:r>
          </a:p>
          <a:p>
            <a:r>
              <a:rPr lang="en-US" dirty="0"/>
              <a:t>Define roles and responsibilities</a:t>
            </a:r>
          </a:p>
          <a:p>
            <a:r>
              <a:rPr lang="en-US" dirty="0"/>
              <a:t>Ensure a site is safe, and product is contained before restoring service</a:t>
            </a:r>
          </a:p>
          <a:p>
            <a:endParaRPr lang="en-US" dirty="0"/>
          </a:p>
        </p:txBody>
      </p:sp>
    </p:spTree>
    <p:extLst>
      <p:ext uri="{BB962C8B-B14F-4D97-AF65-F5344CB8AC3E}">
        <p14:creationId xmlns:p14="http://schemas.microsoft.com/office/powerpoint/2010/main" val="230597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Retention</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rgbClr val="C00000"/>
                </a:solidFill>
              </a:rPr>
              <a:t>Life of Facility</a:t>
            </a:r>
          </a:p>
          <a:p>
            <a:r>
              <a:rPr lang="en-US" dirty="0"/>
              <a:t>Includes construction, materials, repairs, MAOP information and most corrosion records</a:t>
            </a:r>
          </a:p>
          <a:p>
            <a:r>
              <a:rPr lang="en-US" dirty="0"/>
              <a:t>Retained for active life of facility</a:t>
            </a:r>
          </a:p>
          <a:p>
            <a:pPr marL="0" indent="0">
              <a:buNone/>
            </a:pPr>
            <a:r>
              <a:rPr lang="en-US" b="1" dirty="0">
                <a:solidFill>
                  <a:srgbClr val="C00000"/>
                </a:solidFill>
              </a:rPr>
              <a:t>Other Records</a:t>
            </a:r>
          </a:p>
          <a:p>
            <a:r>
              <a:rPr lang="en-US" dirty="0"/>
              <a:t>Includes tests, inspections, patrols, surveys and procedure reviews which prove compliance with 49 CFR 192</a:t>
            </a:r>
          </a:p>
          <a:p>
            <a:r>
              <a:rPr lang="en-US" dirty="0"/>
              <a:t>Retained for at least 5 years</a:t>
            </a:r>
          </a:p>
        </p:txBody>
      </p:sp>
    </p:spTree>
    <p:extLst>
      <p:ext uri="{BB962C8B-B14F-4D97-AF65-F5344CB8AC3E}">
        <p14:creationId xmlns:p14="http://schemas.microsoft.com/office/powerpoint/2010/main" val="768706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192.615(a) Emergency plans</a:t>
            </a:r>
            <a:endParaRPr lang="en-US" dirty="0"/>
          </a:p>
        </p:txBody>
      </p:sp>
      <p:sp>
        <p:nvSpPr>
          <p:cNvPr id="4" name="Content Placeholder 3"/>
          <p:cNvSpPr>
            <a:spLocks noGrp="1"/>
          </p:cNvSpPr>
          <p:nvPr>
            <p:ph sz="half" idx="2"/>
          </p:nvPr>
        </p:nvSpPr>
        <p:spPr/>
        <p:txBody>
          <a:bodyPr>
            <a:normAutofit lnSpcReduction="10000"/>
          </a:bodyPr>
          <a:lstStyle/>
          <a:p>
            <a:pPr marL="0" lvl="0" indent="0">
              <a:buNone/>
            </a:pPr>
            <a:r>
              <a:rPr lang="en-US" dirty="0"/>
              <a:t> </a:t>
            </a:r>
            <a:r>
              <a:rPr lang="en-US" sz="2000" dirty="0">
                <a:solidFill>
                  <a:prstClr val="black"/>
                </a:solidFill>
              </a:rPr>
              <a:t>Procedures for:</a:t>
            </a:r>
          </a:p>
          <a:p>
            <a:pPr marL="514350" indent="-514350">
              <a:buFont typeface="+mj-lt"/>
              <a:buAutoNum type="arabicParenR" startAt="10"/>
            </a:pPr>
            <a:r>
              <a:rPr lang="en-US" dirty="0"/>
              <a:t>Failure investigation under §192.617, if applicable, ASAP after emergency</a:t>
            </a:r>
          </a:p>
          <a:p>
            <a:pPr marL="514350" indent="-514350">
              <a:buFont typeface="+mj-lt"/>
              <a:buAutoNum type="arabicParenR" startAt="10"/>
            </a:pPr>
            <a:r>
              <a:rPr lang="en-US" dirty="0"/>
              <a:t> Actions required to be taken by a controller during an emergency in accordance with § 192.631.</a:t>
            </a:r>
          </a:p>
        </p:txBody>
      </p:sp>
      <p:pic>
        <p:nvPicPr>
          <p:cNvPr id="12290" name="Picture 2" descr="B:\Photos\Investigation\DSC00908.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0703" t="737" r="19085" b="1258"/>
          <a:stretch/>
        </p:blipFill>
        <p:spPr bwMode="auto">
          <a:xfrm>
            <a:off x="304800" y="1747319"/>
            <a:ext cx="4038600" cy="422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39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192.615(b) Emergency plans</a:t>
            </a: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lphaLcParenR" startAt="2"/>
            </a:pPr>
            <a:r>
              <a:rPr lang="en-US" b="1" dirty="0"/>
              <a:t>Each operator shall:</a:t>
            </a:r>
          </a:p>
          <a:p>
            <a:pPr marL="914400" lvl="1" indent="-514350">
              <a:buFont typeface="+mj-lt"/>
              <a:buAutoNum type="arabicParenR"/>
            </a:pPr>
            <a:r>
              <a:rPr lang="en-US" dirty="0"/>
              <a:t>Furnish emergency personnel with both a current emergency plan and procedures</a:t>
            </a:r>
          </a:p>
          <a:p>
            <a:pPr marL="914400" lvl="1" indent="-514350">
              <a:buFont typeface="+mj-lt"/>
              <a:buAutoNum type="arabicParenR"/>
            </a:pPr>
            <a:r>
              <a:rPr lang="en-US" dirty="0"/>
              <a:t>Train personnel and evaluate their effectiveness</a:t>
            </a:r>
          </a:p>
          <a:p>
            <a:pPr marL="914400" lvl="1" indent="-514350">
              <a:buFont typeface="+mj-lt"/>
              <a:buAutoNum type="arabicParenR"/>
            </a:pPr>
            <a:r>
              <a:rPr lang="en-US" dirty="0"/>
              <a:t>Review employee activities to ensure procedures are effective</a:t>
            </a:r>
          </a:p>
        </p:txBody>
      </p:sp>
      <p:pic>
        <p:nvPicPr>
          <p:cNvPr id="11266" name="Picture 2" descr="B:\Photos\Plastics\image-OQ.jpg"/>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8462" t="780" r="5411" b="2568"/>
          <a:stretch/>
        </p:blipFill>
        <p:spPr bwMode="auto">
          <a:xfrm>
            <a:off x="4648200" y="1629624"/>
            <a:ext cx="4038600" cy="442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02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b="1" dirty="0">
                <a:solidFill>
                  <a:srgbClr val="FF0000"/>
                </a:solidFill>
                <a:latin typeface="Times New Roman" pitchFamily="18" charset="0"/>
              </a:rPr>
              <a:t>§</a:t>
            </a:r>
            <a:r>
              <a:rPr lang="en-US" altLang="en-US" sz="2600" b="1" dirty="0">
                <a:solidFill>
                  <a:srgbClr val="FF0000"/>
                </a:solidFill>
                <a:latin typeface="Helv" charset="0"/>
              </a:rPr>
              <a:t>192.615(c) Emergency plans</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lphaLcParenR" startAt="3"/>
            </a:pPr>
            <a:r>
              <a:rPr lang="en-US" b="1" dirty="0"/>
              <a:t>Each operator shall establish and maintain liaison with appropriate fire, police, and other public officials to:</a:t>
            </a:r>
          </a:p>
          <a:p>
            <a:pPr marL="914400" lvl="1" indent="-514350">
              <a:buFont typeface="+mj-lt"/>
              <a:buAutoNum type="arabicParenR"/>
            </a:pPr>
            <a:r>
              <a:rPr lang="en-US" dirty="0"/>
              <a:t>Learn the responsibility and resources of each government organization</a:t>
            </a:r>
          </a:p>
          <a:p>
            <a:pPr marL="914400" lvl="1" indent="-514350">
              <a:buFont typeface="+mj-lt"/>
              <a:buAutoNum type="arabicParenR"/>
            </a:pPr>
            <a:r>
              <a:rPr lang="en-US" dirty="0"/>
              <a:t>Acquaint the officials with the operator's ability in responding</a:t>
            </a:r>
          </a:p>
          <a:p>
            <a:pPr marL="914400" lvl="1" indent="-514350">
              <a:buFont typeface="+mj-lt"/>
              <a:buAutoNum type="arabicParenR"/>
            </a:pPr>
            <a:r>
              <a:rPr lang="en-US" dirty="0"/>
              <a:t> Identify the types of gas pipeline emergencies of which the operator notifies the officials</a:t>
            </a:r>
          </a:p>
          <a:p>
            <a:pPr marL="914400" lvl="1" indent="-514350">
              <a:buFont typeface="+mj-lt"/>
              <a:buAutoNum type="arabicParenR"/>
            </a:pPr>
            <a:r>
              <a:rPr lang="en-US" dirty="0"/>
              <a:t>Plan how the operator and officials can engage in mutual assistance to minimize hazards to life or property.</a:t>
            </a:r>
          </a:p>
        </p:txBody>
      </p:sp>
    </p:spTree>
    <p:extLst>
      <p:ext uri="{BB962C8B-B14F-4D97-AF65-F5344CB8AC3E}">
        <p14:creationId xmlns:p14="http://schemas.microsoft.com/office/powerpoint/2010/main" val="1100465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Liaison?</a:t>
            </a:r>
          </a:p>
        </p:txBody>
      </p:sp>
      <p:sp>
        <p:nvSpPr>
          <p:cNvPr id="3" name="Content Placeholder 2"/>
          <p:cNvSpPr>
            <a:spLocks noGrp="1"/>
          </p:cNvSpPr>
          <p:nvPr>
            <p:ph idx="1"/>
          </p:nvPr>
        </p:nvSpPr>
        <p:spPr/>
        <p:txBody>
          <a:bodyPr>
            <a:normAutofit lnSpcReduction="10000"/>
          </a:bodyPr>
          <a:lstStyle/>
          <a:p>
            <a:r>
              <a:rPr lang="en-US" dirty="0"/>
              <a:t>Liaison:</a:t>
            </a:r>
          </a:p>
          <a:p>
            <a:pPr lvl="1"/>
            <a:r>
              <a:rPr lang="en-US" dirty="0"/>
              <a:t>Communication or cooperation that facilitates a close working relationship between people or organizations.</a:t>
            </a:r>
          </a:p>
          <a:p>
            <a:r>
              <a:rPr lang="en-US" dirty="0"/>
              <a:t>Coordination: </a:t>
            </a:r>
          </a:p>
          <a:p>
            <a:pPr lvl="1"/>
            <a:r>
              <a:rPr lang="en-US" dirty="0"/>
              <a:t>The exchange of information or the planning of joint efforts by two or more people or groups, often of military personnel, or</a:t>
            </a:r>
          </a:p>
          <a:p>
            <a:pPr lvl="1"/>
            <a:r>
              <a:rPr lang="en-US" dirty="0"/>
              <a:t>A communication for establishing and maintaining mutual understanding and cooperation</a:t>
            </a:r>
          </a:p>
        </p:txBody>
      </p:sp>
    </p:spTree>
    <p:extLst>
      <p:ext uri="{BB962C8B-B14F-4D97-AF65-F5344CB8AC3E}">
        <p14:creationId xmlns:p14="http://schemas.microsoft.com/office/powerpoint/2010/main" val="1056784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a:bodyPr>
          <a:lstStyle/>
          <a:p>
            <a:pPr eaLnBrk="1" hangingPunct="1">
              <a:defRPr/>
            </a:pPr>
            <a:r>
              <a:rPr lang="en-US" sz="3600" dirty="0">
                <a:effectLst/>
              </a:rPr>
              <a:t>Liaison Issues</a:t>
            </a:r>
          </a:p>
        </p:txBody>
      </p:sp>
      <p:sp>
        <p:nvSpPr>
          <p:cNvPr id="8195" name="Rectangle 3"/>
          <p:cNvSpPr>
            <a:spLocks noGrp="1" noChangeArrowheads="1"/>
          </p:cNvSpPr>
          <p:nvPr>
            <p:ph idx="1"/>
          </p:nvPr>
        </p:nvSpPr>
        <p:spPr/>
        <p:txBody>
          <a:bodyPr>
            <a:normAutofit/>
          </a:bodyPr>
          <a:lstStyle/>
          <a:p>
            <a:pPr marL="0" indent="0" eaLnBrk="1" hangingPunct="1">
              <a:spcBef>
                <a:spcPct val="0"/>
              </a:spcBef>
              <a:buNone/>
            </a:pPr>
            <a:r>
              <a:rPr lang="en-US" sz="2800" b="1" dirty="0">
                <a:latin typeface="Arial" charset="0"/>
                <a:cs typeface="Arial" charset="0"/>
              </a:rPr>
              <a:t>Generic message to attend meeting doesn’t catch attention</a:t>
            </a:r>
          </a:p>
          <a:p>
            <a:pPr eaLnBrk="1" hangingPunct="1">
              <a:spcBef>
                <a:spcPct val="0"/>
              </a:spcBef>
            </a:pPr>
            <a:r>
              <a:rPr lang="en-US" sz="2800" dirty="0">
                <a:solidFill>
                  <a:schemeClr val="tx2">
                    <a:lumMod val="50000"/>
                  </a:schemeClr>
                </a:solidFill>
                <a:latin typeface="Arial" charset="0"/>
                <a:cs typeface="Arial" charset="0"/>
              </a:rPr>
              <a:t>Use term “</a:t>
            </a:r>
            <a:r>
              <a:rPr lang="en-US" sz="2800" b="1" dirty="0">
                <a:solidFill>
                  <a:srgbClr val="C00000"/>
                </a:solidFill>
                <a:latin typeface="Arial Black" pitchFamily="34" charset="0"/>
                <a:cs typeface="Arial" charset="0"/>
              </a:rPr>
              <a:t>PIPELINE EMERGENCY</a:t>
            </a:r>
            <a:r>
              <a:rPr lang="en-US" sz="2800" dirty="0">
                <a:solidFill>
                  <a:schemeClr val="tx2">
                    <a:lumMod val="50000"/>
                  </a:schemeClr>
                </a:solidFill>
                <a:latin typeface="Arial" charset="0"/>
                <a:cs typeface="Arial" charset="0"/>
              </a:rPr>
              <a:t>”</a:t>
            </a:r>
          </a:p>
          <a:p>
            <a:pPr eaLnBrk="1" hangingPunct="1">
              <a:spcBef>
                <a:spcPct val="0"/>
              </a:spcBef>
            </a:pPr>
            <a:r>
              <a:rPr lang="en-US" sz="2800" dirty="0">
                <a:solidFill>
                  <a:schemeClr val="tx2">
                    <a:lumMod val="50000"/>
                  </a:schemeClr>
                </a:solidFill>
                <a:latin typeface="Arial" charset="0"/>
                <a:cs typeface="Arial" charset="0"/>
              </a:rPr>
              <a:t>Use titles rather than names for invitations</a:t>
            </a:r>
          </a:p>
          <a:p>
            <a:pPr eaLnBrk="1" hangingPunct="1">
              <a:spcBef>
                <a:spcPct val="0"/>
              </a:spcBef>
            </a:pPr>
            <a:r>
              <a:rPr lang="en-US" sz="2800" dirty="0">
                <a:solidFill>
                  <a:schemeClr val="tx2">
                    <a:lumMod val="50000"/>
                  </a:schemeClr>
                </a:solidFill>
                <a:latin typeface="Arial" charset="0"/>
                <a:cs typeface="Arial" charset="0"/>
              </a:rPr>
              <a:t>Multiple invitations for large departments</a:t>
            </a:r>
          </a:p>
          <a:p>
            <a:pPr lvl="1" eaLnBrk="1" hangingPunct="1">
              <a:spcBef>
                <a:spcPct val="0"/>
              </a:spcBef>
            </a:pPr>
            <a:endParaRPr lang="en-US" dirty="0">
              <a:latin typeface="Arial" charset="0"/>
              <a:cs typeface="Arial" charset="0"/>
            </a:endParaRPr>
          </a:p>
          <a:p>
            <a:pPr marL="0" indent="0" eaLnBrk="1" hangingPunct="1">
              <a:spcBef>
                <a:spcPct val="0"/>
              </a:spcBef>
              <a:buNone/>
            </a:pPr>
            <a:r>
              <a:rPr lang="en-US" sz="2800" b="1" dirty="0">
                <a:latin typeface="Arial" charset="0"/>
                <a:cs typeface="Arial" charset="0"/>
              </a:rPr>
              <a:t>Credit for training</a:t>
            </a:r>
          </a:p>
          <a:p>
            <a:pPr eaLnBrk="1" hangingPunct="1">
              <a:spcBef>
                <a:spcPct val="0"/>
              </a:spcBef>
            </a:pPr>
            <a:r>
              <a:rPr lang="en-US" sz="2800" dirty="0">
                <a:solidFill>
                  <a:schemeClr val="tx2">
                    <a:lumMod val="50000"/>
                  </a:schemeClr>
                </a:solidFill>
                <a:latin typeface="Arial" charset="0"/>
                <a:cs typeface="Arial" charset="0"/>
              </a:rPr>
              <a:t>Qualify for HAZWOPER or emergency training</a:t>
            </a:r>
          </a:p>
          <a:p>
            <a:pPr eaLnBrk="1" hangingPunct="1">
              <a:spcBef>
                <a:spcPct val="0"/>
              </a:spcBef>
            </a:pPr>
            <a:r>
              <a:rPr lang="en-US" sz="2800" dirty="0">
                <a:solidFill>
                  <a:schemeClr val="tx2">
                    <a:lumMod val="50000"/>
                  </a:schemeClr>
                </a:solidFill>
                <a:latin typeface="Arial" charset="0"/>
                <a:cs typeface="Arial" charset="0"/>
              </a:rPr>
              <a:t>Make credits easy</a:t>
            </a:r>
          </a:p>
        </p:txBody>
      </p:sp>
    </p:spTree>
    <p:extLst>
      <p:ext uri="{BB962C8B-B14F-4D97-AF65-F5344CB8AC3E}">
        <p14:creationId xmlns:p14="http://schemas.microsoft.com/office/powerpoint/2010/main" val="1831849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a:bodyPr>
          <a:lstStyle/>
          <a:p>
            <a:pPr eaLnBrk="1" hangingPunct="1">
              <a:defRPr/>
            </a:pPr>
            <a:r>
              <a:rPr lang="en-US" sz="3600" dirty="0">
                <a:effectLst/>
              </a:rPr>
              <a:t>Liaison Meetings</a:t>
            </a:r>
          </a:p>
        </p:txBody>
      </p:sp>
      <p:sp>
        <p:nvSpPr>
          <p:cNvPr id="9219" name="Rectangle 3"/>
          <p:cNvSpPr>
            <a:spLocks noGrp="1" noChangeArrowheads="1"/>
          </p:cNvSpPr>
          <p:nvPr>
            <p:ph idx="1"/>
          </p:nvPr>
        </p:nvSpPr>
        <p:spPr>
          <a:xfrm>
            <a:off x="457200" y="1600200"/>
            <a:ext cx="4191000" cy="4525963"/>
          </a:xfrm>
        </p:spPr>
        <p:txBody>
          <a:bodyPr>
            <a:normAutofit/>
          </a:bodyPr>
          <a:lstStyle/>
          <a:p>
            <a:pPr marL="0" indent="0" eaLnBrk="1" hangingPunct="1">
              <a:spcBef>
                <a:spcPct val="0"/>
              </a:spcBef>
              <a:buNone/>
            </a:pPr>
            <a:r>
              <a:rPr lang="en-US" sz="2800" dirty="0">
                <a:latin typeface="Arial" charset="0"/>
                <a:cs typeface="Arial" charset="0"/>
              </a:rPr>
              <a:t>Prefer face to face meetings rather than public meetings</a:t>
            </a:r>
          </a:p>
          <a:p>
            <a:pPr eaLnBrk="1" hangingPunct="1">
              <a:spcBef>
                <a:spcPct val="0"/>
              </a:spcBef>
            </a:pPr>
            <a:r>
              <a:rPr lang="en-US" sz="2400" dirty="0">
                <a:solidFill>
                  <a:schemeClr val="tx2">
                    <a:lumMod val="50000"/>
                  </a:schemeClr>
                </a:solidFill>
                <a:latin typeface="Arial" charset="0"/>
                <a:cs typeface="Arial" charset="0"/>
              </a:rPr>
              <a:t>At their facility</a:t>
            </a:r>
          </a:p>
          <a:p>
            <a:pPr eaLnBrk="1" hangingPunct="1">
              <a:spcBef>
                <a:spcPct val="0"/>
              </a:spcBef>
            </a:pPr>
            <a:r>
              <a:rPr lang="en-US" sz="2400" dirty="0">
                <a:solidFill>
                  <a:schemeClr val="tx2">
                    <a:lumMod val="50000"/>
                  </a:schemeClr>
                </a:solidFill>
                <a:latin typeface="Arial" charset="0"/>
                <a:cs typeface="Arial" charset="0"/>
              </a:rPr>
              <a:t>Prefer local operations people </a:t>
            </a:r>
          </a:p>
          <a:p>
            <a:pPr eaLnBrk="1" hangingPunct="1">
              <a:spcBef>
                <a:spcPct val="0"/>
              </a:spcBef>
            </a:pPr>
            <a:r>
              <a:rPr lang="en-US" sz="2400" dirty="0">
                <a:solidFill>
                  <a:schemeClr val="tx2">
                    <a:lumMod val="50000"/>
                  </a:schemeClr>
                </a:solidFill>
                <a:latin typeface="Arial" charset="0"/>
                <a:cs typeface="Arial" charset="0"/>
              </a:rPr>
              <a:t>Contact all shifts</a:t>
            </a:r>
          </a:p>
          <a:p>
            <a:pPr eaLnBrk="1" hangingPunct="1">
              <a:spcBef>
                <a:spcPct val="0"/>
              </a:spcBef>
            </a:pPr>
            <a:r>
              <a:rPr lang="en-US" sz="2400" dirty="0">
                <a:solidFill>
                  <a:schemeClr val="tx2">
                    <a:lumMod val="50000"/>
                  </a:schemeClr>
                </a:solidFill>
                <a:latin typeface="Arial" charset="0"/>
                <a:cs typeface="Arial" charset="0"/>
              </a:rPr>
              <a:t>Volunteer departments – weekends rather than weekday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20" y="1600200"/>
            <a:ext cx="410845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24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a:bodyPr>
          <a:lstStyle/>
          <a:p>
            <a:pPr eaLnBrk="1" hangingPunct="1">
              <a:defRPr/>
            </a:pPr>
            <a:r>
              <a:rPr lang="en-US" sz="3600" dirty="0">
                <a:effectLst/>
              </a:rPr>
              <a:t>Emergency Plans</a:t>
            </a:r>
          </a:p>
        </p:txBody>
      </p:sp>
      <p:sp>
        <p:nvSpPr>
          <p:cNvPr id="10243" name="Rectangle 3"/>
          <p:cNvSpPr>
            <a:spLocks noGrp="1" noChangeArrowheads="1"/>
          </p:cNvSpPr>
          <p:nvPr>
            <p:ph idx="1"/>
          </p:nvPr>
        </p:nvSpPr>
        <p:spPr>
          <a:xfrm>
            <a:off x="4572000" y="1600200"/>
            <a:ext cx="4267200" cy="4525963"/>
          </a:xfrm>
        </p:spPr>
        <p:txBody>
          <a:bodyPr>
            <a:normAutofit/>
          </a:bodyPr>
          <a:lstStyle/>
          <a:p>
            <a:pPr eaLnBrk="1" hangingPunct="1">
              <a:spcBef>
                <a:spcPct val="0"/>
              </a:spcBef>
            </a:pPr>
            <a:r>
              <a:rPr lang="en-US" sz="2800" b="1" dirty="0">
                <a:latin typeface="Arial" charset="0"/>
                <a:cs typeface="Arial" charset="0"/>
              </a:rPr>
              <a:t>ADB – 10 – 08 </a:t>
            </a:r>
            <a:r>
              <a:rPr lang="en-US" sz="2800" dirty="0">
                <a:latin typeface="Arial" charset="0"/>
                <a:cs typeface="Arial" charset="0"/>
              </a:rPr>
              <a:t>– Emergency Plans</a:t>
            </a:r>
          </a:p>
          <a:p>
            <a:pPr eaLnBrk="1" hangingPunct="1">
              <a:spcBef>
                <a:spcPct val="0"/>
              </a:spcBef>
            </a:pPr>
            <a:r>
              <a:rPr lang="en-US" sz="2800" dirty="0">
                <a:latin typeface="Arial" charset="0"/>
                <a:cs typeface="Arial" charset="0"/>
              </a:rPr>
              <a:t>Don’t want full plan</a:t>
            </a:r>
          </a:p>
          <a:p>
            <a:pPr eaLnBrk="1" hangingPunct="1">
              <a:spcBef>
                <a:spcPct val="0"/>
              </a:spcBef>
            </a:pPr>
            <a:r>
              <a:rPr lang="en-US" sz="2800" dirty="0">
                <a:latin typeface="Arial" charset="0"/>
                <a:cs typeface="Arial" charset="0"/>
              </a:rPr>
              <a:t>Quick reference on: </a:t>
            </a:r>
          </a:p>
          <a:p>
            <a:pPr lvl="1" eaLnBrk="1" hangingPunct="1">
              <a:spcBef>
                <a:spcPct val="0"/>
              </a:spcBef>
            </a:pPr>
            <a:r>
              <a:rPr lang="en-US" dirty="0">
                <a:solidFill>
                  <a:schemeClr val="tx2">
                    <a:lumMod val="50000"/>
                  </a:schemeClr>
                </a:solidFill>
                <a:latin typeface="Arial" charset="0"/>
                <a:cs typeface="Arial" charset="0"/>
              </a:rPr>
              <a:t>what to do and </a:t>
            </a:r>
          </a:p>
          <a:p>
            <a:pPr lvl="1" eaLnBrk="1" hangingPunct="1">
              <a:spcBef>
                <a:spcPct val="0"/>
              </a:spcBef>
            </a:pPr>
            <a:r>
              <a:rPr lang="en-US" dirty="0">
                <a:solidFill>
                  <a:schemeClr val="tx2">
                    <a:lumMod val="50000"/>
                  </a:schemeClr>
                </a:solidFill>
                <a:latin typeface="Arial" charset="0"/>
                <a:cs typeface="Arial" charset="0"/>
              </a:rPr>
              <a:t>contact lists</a:t>
            </a:r>
          </a:p>
          <a:p>
            <a:pPr eaLnBrk="1" hangingPunct="1">
              <a:spcBef>
                <a:spcPct val="0"/>
              </a:spcBef>
            </a:pPr>
            <a:r>
              <a:rPr lang="en-US" sz="2800" dirty="0">
                <a:latin typeface="Arial" charset="0"/>
                <a:cs typeface="Arial" charset="0"/>
              </a:rPr>
              <a:t>Portable – multiple copies and available in their vehicles</a:t>
            </a:r>
          </a:p>
          <a:p>
            <a:pPr eaLnBrk="1" hangingPunct="1">
              <a:spcBef>
                <a:spcPct val="0"/>
              </a:spcBef>
            </a:pPr>
            <a:endParaRPr lang="en-US" sz="2800" dirty="0">
              <a:latin typeface="Arial" charset="0"/>
              <a:cs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4048125"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823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b="1" dirty="0">
                <a:solidFill>
                  <a:schemeClr val="accent2">
                    <a:lumMod val="50000"/>
                  </a:schemeClr>
                </a:solidFill>
                <a:effectLst/>
              </a:rPr>
              <a:t>Don’t forget</a:t>
            </a:r>
          </a:p>
        </p:txBody>
      </p:sp>
      <p:sp>
        <p:nvSpPr>
          <p:cNvPr id="9219" name="Rectangle 3"/>
          <p:cNvSpPr>
            <a:spLocks noGrp="1" noChangeArrowheads="1"/>
          </p:cNvSpPr>
          <p:nvPr>
            <p:ph sz="half" idx="1"/>
          </p:nvPr>
        </p:nvSpPr>
        <p:spPr>
          <a:blipFill dpi="0" rotWithShape="1">
            <a:blip r:embed="rId3"/>
            <a:srcRect/>
            <a:tile tx="-1905000" ty="0" sx="60000" sy="60000" flip="none" algn="tl"/>
          </a:blipFill>
        </p:spPr>
        <p:txBody>
          <a:bodyPr>
            <a:normAutofit/>
          </a:bodyPr>
          <a:lstStyle/>
          <a:p>
            <a:pPr>
              <a:spcBef>
                <a:spcPct val="0"/>
              </a:spcBef>
            </a:pPr>
            <a:endParaRPr lang="en-US" sz="3200" dirty="0">
              <a:latin typeface="Arial" charset="0"/>
              <a:cs typeface="Arial" charset="0"/>
            </a:endParaRPr>
          </a:p>
        </p:txBody>
      </p:sp>
      <p:sp>
        <p:nvSpPr>
          <p:cNvPr id="2" name="Content Placeholder 1"/>
          <p:cNvSpPr>
            <a:spLocks noGrp="1"/>
          </p:cNvSpPr>
          <p:nvPr>
            <p:ph sz="half" idx="2"/>
          </p:nvPr>
        </p:nvSpPr>
        <p:spPr/>
        <p:txBody>
          <a:bodyPr>
            <a:normAutofit/>
          </a:bodyPr>
          <a:lstStyle/>
          <a:p>
            <a:r>
              <a:rPr lang="en-US" dirty="0"/>
              <a:t>Activities under §192.615 may also be credited to §192.616 – Public Awareness</a:t>
            </a:r>
          </a:p>
          <a:p>
            <a:pPr lvl="1"/>
            <a:r>
              <a:rPr lang="en-US" dirty="0">
                <a:solidFill>
                  <a:schemeClr val="tx2">
                    <a:lumMod val="50000"/>
                  </a:schemeClr>
                </a:solidFill>
              </a:rPr>
              <a:t>Drills, planning meetings</a:t>
            </a:r>
          </a:p>
          <a:p>
            <a:r>
              <a:rPr lang="en-US" dirty="0"/>
              <a:t>Document, document, and document some more</a:t>
            </a:r>
          </a:p>
        </p:txBody>
      </p:sp>
    </p:spTree>
    <p:extLst>
      <p:ext uri="{BB962C8B-B14F-4D97-AF65-F5344CB8AC3E}">
        <p14:creationId xmlns:p14="http://schemas.microsoft.com/office/powerpoint/2010/main" val="3489799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p:txBody>
          <a:bodyPr/>
          <a:lstStyle/>
          <a:p>
            <a:pPr marL="0" indent="0" algn="ctr">
              <a:buNone/>
            </a:pPr>
            <a:r>
              <a:rPr lang="en-US" sz="9600" dirty="0"/>
              <a:t>??????</a:t>
            </a:r>
          </a:p>
          <a:p>
            <a:endParaRPr lang="en-US" dirty="0"/>
          </a:p>
          <a:p>
            <a:pPr marL="0" indent="0" algn="ctr">
              <a:buNone/>
            </a:pPr>
            <a:r>
              <a:rPr lang="en-US" dirty="0"/>
              <a:t>Bryan Kichler</a:t>
            </a:r>
          </a:p>
          <a:p>
            <a:pPr marL="0" indent="0" algn="ctr">
              <a:buNone/>
            </a:pPr>
            <a:r>
              <a:rPr lang="en-US" dirty="0"/>
              <a:t>PHMSA T&amp;Q</a:t>
            </a:r>
          </a:p>
          <a:p>
            <a:pPr marL="0" indent="0" algn="ctr">
              <a:buNone/>
            </a:pPr>
            <a:r>
              <a:rPr lang="en-US" dirty="0"/>
              <a:t>Bryan.kichler@dot.gov</a:t>
            </a:r>
          </a:p>
        </p:txBody>
      </p:sp>
    </p:spTree>
    <p:extLst>
      <p:ext uri="{BB962C8B-B14F-4D97-AF65-F5344CB8AC3E}">
        <p14:creationId xmlns:p14="http://schemas.microsoft.com/office/powerpoint/2010/main" val="1119726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a:t>
            </a:r>
          </a:p>
        </p:txBody>
      </p:sp>
      <p:sp>
        <p:nvSpPr>
          <p:cNvPr id="3" name="Content Placeholder 2"/>
          <p:cNvSpPr>
            <a:spLocks noGrp="1"/>
          </p:cNvSpPr>
          <p:nvPr>
            <p:ph sz="half" idx="1"/>
          </p:nvPr>
        </p:nvSpPr>
        <p:spPr/>
        <p:txBody>
          <a:bodyPr>
            <a:normAutofit lnSpcReduction="10000"/>
          </a:bodyPr>
          <a:lstStyle/>
          <a:p>
            <a:pPr marL="0" indent="0">
              <a:buNone/>
            </a:pPr>
            <a:r>
              <a:rPr lang="en-US" dirty="0">
                <a:solidFill>
                  <a:srgbClr val="C00000"/>
                </a:solidFill>
              </a:rPr>
              <a:t>Procedures are required anytime a pipeline is:</a:t>
            </a:r>
          </a:p>
          <a:p>
            <a:pPr lvl="1"/>
            <a:r>
              <a:rPr lang="en-US" dirty="0"/>
              <a:t>Changed</a:t>
            </a:r>
          </a:p>
          <a:p>
            <a:pPr lvl="1"/>
            <a:r>
              <a:rPr lang="en-US" dirty="0"/>
              <a:t>Extended</a:t>
            </a:r>
          </a:p>
          <a:p>
            <a:pPr lvl="1"/>
            <a:r>
              <a:rPr lang="en-US" dirty="0"/>
              <a:t>Removed</a:t>
            </a:r>
          </a:p>
          <a:p>
            <a:pPr lvl="1"/>
            <a:r>
              <a:rPr lang="en-US" dirty="0"/>
              <a:t>Inspected</a:t>
            </a:r>
          </a:p>
          <a:p>
            <a:pPr lvl="1"/>
            <a:r>
              <a:rPr lang="en-US" dirty="0"/>
              <a:t>Located</a:t>
            </a:r>
          </a:p>
          <a:p>
            <a:pPr lvl="1"/>
            <a:r>
              <a:rPr lang="en-US" dirty="0"/>
              <a:t>Replaced</a:t>
            </a:r>
          </a:p>
          <a:p>
            <a:pPr lvl="1"/>
            <a:r>
              <a:rPr lang="en-US" dirty="0"/>
              <a:t>Operated</a:t>
            </a:r>
          </a:p>
          <a:p>
            <a:pPr lvl="1"/>
            <a:r>
              <a:rPr lang="en-US" dirty="0"/>
              <a:t>Evaluated</a:t>
            </a:r>
          </a:p>
          <a:p>
            <a:pPr lvl="1"/>
            <a:r>
              <a:rPr lang="en-US" dirty="0" err="1"/>
              <a:t>etc</a:t>
            </a:r>
            <a:r>
              <a:rPr lang="en-US" dirty="0"/>
              <a:t> …</a:t>
            </a:r>
          </a:p>
        </p:txBody>
      </p:sp>
      <p:sp>
        <p:nvSpPr>
          <p:cNvPr id="4" name="Content Placeholder 3"/>
          <p:cNvSpPr>
            <a:spLocks noGrp="1"/>
          </p:cNvSpPr>
          <p:nvPr>
            <p:ph sz="half" idx="2"/>
          </p:nvPr>
        </p:nvSpPr>
        <p:spPr/>
        <p:txBody>
          <a:bodyPr>
            <a:normAutofit/>
          </a:bodyPr>
          <a:lstStyle/>
          <a:p>
            <a:pPr marL="0" indent="0">
              <a:buNone/>
            </a:pPr>
            <a:r>
              <a:rPr lang="en-US" dirty="0"/>
              <a:t> </a:t>
            </a:r>
            <a:r>
              <a:rPr lang="en-US" dirty="0">
                <a:solidFill>
                  <a:srgbClr val="C00000"/>
                </a:solidFill>
              </a:rPr>
              <a:t>… or the product:</a:t>
            </a:r>
          </a:p>
          <a:p>
            <a:pPr lvl="1"/>
            <a:r>
              <a:rPr lang="en-US" dirty="0"/>
              <a:t>Is Started</a:t>
            </a:r>
          </a:p>
          <a:p>
            <a:pPr lvl="1"/>
            <a:r>
              <a:rPr lang="en-US" dirty="0"/>
              <a:t>Is Stopped</a:t>
            </a:r>
          </a:p>
          <a:p>
            <a:pPr lvl="1"/>
            <a:r>
              <a:rPr lang="en-US" dirty="0"/>
              <a:t>Is Changed</a:t>
            </a:r>
          </a:p>
          <a:p>
            <a:pPr lvl="1"/>
            <a:r>
              <a:rPr lang="en-US" dirty="0"/>
              <a:t>Is Released</a:t>
            </a:r>
          </a:p>
          <a:p>
            <a:pPr lvl="1"/>
            <a:r>
              <a:rPr lang="en-US" dirty="0"/>
              <a:t>Is Purged</a:t>
            </a:r>
          </a:p>
          <a:p>
            <a:pPr lvl="1"/>
            <a:r>
              <a:rPr lang="en-US" dirty="0"/>
              <a:t>Is Added to</a:t>
            </a:r>
          </a:p>
          <a:p>
            <a:pPr lvl="1"/>
            <a:r>
              <a:rPr lang="en-US" dirty="0"/>
              <a:t>Is Compressed</a:t>
            </a:r>
          </a:p>
          <a:p>
            <a:pPr lvl="1"/>
            <a:r>
              <a:rPr lang="en-US" dirty="0" err="1"/>
              <a:t>etc</a:t>
            </a:r>
            <a:r>
              <a:rPr lang="en-US" dirty="0"/>
              <a:t> …</a:t>
            </a:r>
          </a:p>
        </p:txBody>
      </p:sp>
    </p:spTree>
    <p:extLst>
      <p:ext uri="{BB962C8B-B14F-4D97-AF65-F5344CB8AC3E}">
        <p14:creationId xmlns:p14="http://schemas.microsoft.com/office/powerpoint/2010/main" val="666878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a:t>
            </a:r>
            <a:endParaRPr lang="en-US" dirty="0">
              <a:solidFill>
                <a:srgbClr val="FF0000"/>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a:solidFill>
                  <a:srgbClr val="C00000"/>
                </a:solidFill>
              </a:rPr>
              <a:t>Specificity!</a:t>
            </a:r>
            <a:endParaRPr lang="en-US" dirty="0"/>
          </a:p>
          <a:p>
            <a:r>
              <a:rPr lang="en-US" dirty="0"/>
              <a:t>Who</a:t>
            </a:r>
          </a:p>
          <a:p>
            <a:r>
              <a:rPr lang="en-US" dirty="0"/>
              <a:t>What</a:t>
            </a:r>
          </a:p>
          <a:p>
            <a:r>
              <a:rPr lang="en-US" dirty="0"/>
              <a:t>When</a:t>
            </a:r>
          </a:p>
          <a:p>
            <a:r>
              <a:rPr lang="en-US" dirty="0"/>
              <a:t>Where</a:t>
            </a:r>
          </a:p>
          <a:p>
            <a:r>
              <a:rPr lang="en-US" dirty="0"/>
              <a:t>Why</a:t>
            </a:r>
          </a:p>
          <a:p>
            <a:r>
              <a:rPr lang="en-US" dirty="0"/>
              <a:t>How</a:t>
            </a:r>
          </a:p>
          <a:p>
            <a:r>
              <a:rPr lang="en-US" dirty="0"/>
              <a:t>Other Information to Provide Clarity</a:t>
            </a:r>
          </a:p>
        </p:txBody>
      </p:sp>
      <p:sp>
        <p:nvSpPr>
          <p:cNvPr id="4" name="Content Placeholder 3"/>
          <p:cNvSpPr>
            <a:spLocks noGrp="1"/>
          </p:cNvSpPr>
          <p:nvPr>
            <p:ph sz="half" idx="2"/>
          </p:nvPr>
        </p:nvSpPr>
        <p:spPr/>
        <p:txBody>
          <a:bodyPr>
            <a:normAutofit/>
          </a:bodyPr>
          <a:lstStyle/>
          <a:p>
            <a:pPr marL="0" indent="0">
              <a:buNone/>
            </a:pPr>
            <a:r>
              <a:rPr lang="en-US" b="1" dirty="0">
                <a:solidFill>
                  <a:srgbClr val="C00000"/>
                </a:solidFill>
              </a:rPr>
              <a:t>Clarity!</a:t>
            </a:r>
          </a:p>
          <a:p>
            <a:pPr marL="0" indent="0">
              <a:buNone/>
            </a:pPr>
            <a:r>
              <a:rPr lang="en-US" dirty="0"/>
              <a:t>References to:</a:t>
            </a:r>
          </a:p>
          <a:p>
            <a:pPr lvl="1"/>
            <a:r>
              <a:rPr lang="en-US" dirty="0"/>
              <a:t>Corrosion References</a:t>
            </a:r>
          </a:p>
          <a:p>
            <a:pPr lvl="1"/>
            <a:r>
              <a:rPr lang="en-US" dirty="0"/>
              <a:t>Corporate Safety Docs</a:t>
            </a:r>
          </a:p>
          <a:p>
            <a:pPr lvl="1"/>
            <a:r>
              <a:rPr lang="en-US" dirty="0"/>
              <a:t>Emergency Plans</a:t>
            </a:r>
          </a:p>
          <a:p>
            <a:pPr lvl="1"/>
            <a:r>
              <a:rPr lang="en-US" dirty="0"/>
              <a:t>Measurement Docs</a:t>
            </a:r>
          </a:p>
          <a:p>
            <a:pPr lvl="1"/>
            <a:r>
              <a:rPr lang="en-US" dirty="0"/>
              <a:t>Design Documents</a:t>
            </a:r>
          </a:p>
          <a:p>
            <a:pPr lvl="1"/>
            <a:r>
              <a:rPr lang="en-US" dirty="0"/>
              <a:t>Component Manuals</a:t>
            </a:r>
          </a:p>
          <a:p>
            <a:pPr lvl="1"/>
            <a:endParaRPr lang="en-US" dirty="0"/>
          </a:p>
          <a:p>
            <a:endParaRPr lang="en-US" dirty="0"/>
          </a:p>
        </p:txBody>
      </p:sp>
    </p:spTree>
    <p:extLst>
      <p:ext uri="{BB962C8B-B14F-4D97-AF65-F5344CB8AC3E}">
        <p14:creationId xmlns:p14="http://schemas.microsoft.com/office/powerpoint/2010/main" val="154503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Procedures</a:t>
            </a:r>
          </a:p>
        </p:txBody>
      </p:sp>
      <p:sp>
        <p:nvSpPr>
          <p:cNvPr id="9" name="Content Placeholder 8"/>
          <p:cNvSpPr>
            <a:spLocks noGrp="1"/>
          </p:cNvSpPr>
          <p:nvPr>
            <p:ph idx="1"/>
          </p:nvPr>
        </p:nvSpPr>
        <p:spPr/>
        <p:txBody>
          <a:bodyPr/>
          <a:lstStyle/>
          <a:p>
            <a:r>
              <a:rPr lang="en-US" b="1" dirty="0"/>
              <a:t>Example</a:t>
            </a:r>
            <a:r>
              <a:rPr lang="en-US" dirty="0"/>
              <a:t>:</a:t>
            </a:r>
          </a:p>
          <a:p>
            <a:pPr marL="0" indent="0">
              <a:buNone/>
            </a:pPr>
            <a:r>
              <a:rPr lang="en-US" dirty="0"/>
              <a:t>	</a:t>
            </a:r>
            <a:r>
              <a:rPr lang="en-US" b="1" dirty="0">
                <a:solidFill>
                  <a:srgbClr val="C00000"/>
                </a:solidFill>
              </a:rPr>
              <a:t>“The incident needs to reported to the gas controller.”</a:t>
            </a:r>
          </a:p>
          <a:p>
            <a:r>
              <a:rPr lang="en-US" b="1" dirty="0"/>
              <a:t>Rewritten</a:t>
            </a:r>
            <a:r>
              <a:rPr lang="en-US" dirty="0"/>
              <a:t>:</a:t>
            </a:r>
          </a:p>
          <a:p>
            <a:pPr marL="0" indent="0">
              <a:buNone/>
            </a:pPr>
            <a:r>
              <a:rPr lang="en-US" b="1" dirty="0">
                <a:solidFill>
                  <a:srgbClr val="C00000"/>
                </a:solidFill>
              </a:rPr>
              <a:t>	“The supervisor or the first employee on the scene will report the incident within 15 min. of arriving at the site to the gas control center by telephone or company radio.“</a:t>
            </a:r>
          </a:p>
        </p:txBody>
      </p:sp>
    </p:spTree>
    <p:extLst>
      <p:ext uri="{BB962C8B-B14F-4D97-AF65-F5344CB8AC3E}">
        <p14:creationId xmlns:p14="http://schemas.microsoft.com/office/powerpoint/2010/main" val="57435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6"/>
            <a:ext cx="9144000" cy="686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74638"/>
            <a:ext cx="9144000" cy="1143000"/>
          </a:xfrm>
          <a:solidFill>
            <a:schemeClr val="bg1"/>
          </a:solidFill>
        </p:spPr>
        <p:txBody>
          <a:bodyPr/>
          <a:lstStyle/>
          <a:p>
            <a:r>
              <a:rPr lang="en-US" dirty="0"/>
              <a:t>Operations and Maintenance</a:t>
            </a:r>
          </a:p>
        </p:txBody>
      </p:sp>
    </p:spTree>
    <p:extLst>
      <p:ext uri="{BB962C8B-B14F-4D97-AF65-F5344CB8AC3E}">
        <p14:creationId xmlns:p14="http://schemas.microsoft.com/office/powerpoint/2010/main" val="386059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altLang="en-US" sz="2600" b="1" dirty="0">
                <a:solidFill>
                  <a:srgbClr val="FF0000"/>
                </a:solidFill>
                <a:latin typeface="Times New Roman" pitchFamily="18" charset="0"/>
                <a:ea typeface="+mn-ea"/>
                <a:cs typeface="+mn-cs"/>
              </a:rPr>
              <a:t>§</a:t>
            </a:r>
            <a:r>
              <a:rPr lang="en-US" altLang="en-US" sz="2600" b="1" dirty="0">
                <a:solidFill>
                  <a:srgbClr val="FF0000"/>
                </a:solidFill>
                <a:latin typeface="Helv" charset="0"/>
                <a:ea typeface="+mn-ea"/>
                <a:cs typeface="+mn-cs"/>
              </a:rPr>
              <a:t>192.605(a) General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An operator must have a manual for Operations, Maintenance and Emergency Response</a:t>
            </a:r>
          </a:p>
          <a:p>
            <a:r>
              <a:rPr lang="en-US" dirty="0"/>
              <a:t>Must be reviewed each calendar year, not to exceed 15 months</a:t>
            </a:r>
          </a:p>
          <a:p>
            <a:r>
              <a:rPr lang="en-US" dirty="0"/>
              <a:t>Must be prepared before pipeline operation</a:t>
            </a:r>
          </a:p>
          <a:p>
            <a:r>
              <a:rPr lang="en-US" dirty="0"/>
              <a:t>Must be available to operations and maintenance personnel</a:t>
            </a:r>
          </a:p>
          <a:p>
            <a:r>
              <a:rPr lang="en-US" dirty="0"/>
              <a:t> </a:t>
            </a:r>
            <a:r>
              <a:rPr lang="en-US" dirty="0">
                <a:solidFill>
                  <a:srgbClr val="C00000"/>
                </a:solidFill>
              </a:rPr>
              <a:t>Transmission</a:t>
            </a:r>
            <a:r>
              <a:rPr lang="en-US" dirty="0">
                <a:solidFill>
                  <a:schemeClr val="accent6">
                    <a:lumMod val="50000"/>
                  </a:schemeClr>
                </a:solidFill>
              </a:rPr>
              <a:t> </a:t>
            </a:r>
            <a:r>
              <a:rPr lang="en-US" dirty="0"/>
              <a:t>operators must have procedures for Abnormal Operations</a:t>
            </a:r>
          </a:p>
        </p:txBody>
      </p:sp>
    </p:spTree>
    <p:extLst>
      <p:ext uri="{BB962C8B-B14F-4D97-AF65-F5344CB8AC3E}">
        <p14:creationId xmlns:p14="http://schemas.microsoft.com/office/powerpoint/2010/main" val="571093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4630</TotalTime>
  <Words>2331</Words>
  <Application>Microsoft Office PowerPoint</Application>
  <PresentationFormat>On-screen Show (4:3)</PresentationFormat>
  <Paragraphs>333</Paragraphs>
  <Slides>48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Black</vt:lpstr>
      <vt:lpstr>Calibri</vt:lpstr>
      <vt:lpstr>Harlow Solid Italic</vt:lpstr>
      <vt:lpstr>Helv</vt:lpstr>
      <vt:lpstr>Times New Roman</vt:lpstr>
      <vt:lpstr>Office Theme</vt:lpstr>
      <vt:lpstr>O&amp;M and Emergency Plans Records</vt:lpstr>
      <vt:lpstr>Subpart L - Operations O&amp;M and Emergency Plans</vt:lpstr>
      <vt:lpstr>§192.603 General Provisions</vt:lpstr>
      <vt:lpstr>Record Retention</vt:lpstr>
      <vt:lpstr>Procedures</vt:lpstr>
      <vt:lpstr>Procedures</vt:lpstr>
      <vt:lpstr>Procedures</vt:lpstr>
      <vt:lpstr>Operations and Maintenance</vt:lpstr>
      <vt:lpstr>§192.605(a) General</vt:lpstr>
      <vt:lpstr>Support Documentation §192.605(a) </vt:lpstr>
      <vt:lpstr>§192.605(b) Maintenance and Normal Operations</vt:lpstr>
      <vt:lpstr>§192.605(b) Maintenance and Normal Operations</vt:lpstr>
      <vt:lpstr>§192.605(b) Maintenance and Normal Operations</vt:lpstr>
      <vt:lpstr>Support Documentation §192.605(b) </vt:lpstr>
      <vt:lpstr>§192.605(b) Maintenance and Normal Operations</vt:lpstr>
      <vt:lpstr>Support Documentation §192.605(b)</vt:lpstr>
      <vt:lpstr>§192.605(b) Maintenance and Normal Operations</vt:lpstr>
      <vt:lpstr>Support Documentation §192.605(b) </vt:lpstr>
      <vt:lpstr>§192.605(b) Maintenance and Normal Operations</vt:lpstr>
      <vt:lpstr>Support Documentation §192.605(b) </vt:lpstr>
      <vt:lpstr>§192.605(c) Abnormal Operation</vt:lpstr>
      <vt:lpstr>§192.605(c) Abnormal Operation</vt:lpstr>
      <vt:lpstr>§192.605(c) Abnormal Operation</vt:lpstr>
      <vt:lpstr>§192.605(c) Abnormal Operation</vt:lpstr>
      <vt:lpstr>§192.605(d) Safety-Related Condition Reports</vt:lpstr>
      <vt:lpstr>§192.605(e) Surveillance, emergency response, and accident investigation.</vt:lpstr>
      <vt:lpstr>Emergency Plans</vt:lpstr>
      <vt:lpstr>§192.615(a) Emergency plans</vt:lpstr>
      <vt:lpstr>§192.615(a) Emergency plans</vt:lpstr>
      <vt:lpstr>Communication Issues</vt:lpstr>
      <vt:lpstr>Event Classifications</vt:lpstr>
      <vt:lpstr>Support Documentation §192.615(a)</vt:lpstr>
      <vt:lpstr>§192.615(a) Emergency plans</vt:lpstr>
      <vt:lpstr>Documentation</vt:lpstr>
      <vt:lpstr>§192.615(a) Emergency plans</vt:lpstr>
      <vt:lpstr>Documentation</vt:lpstr>
      <vt:lpstr>Actions directed toward protecting people first and then property.</vt:lpstr>
      <vt:lpstr>§192.615(a) Emergency plans</vt:lpstr>
      <vt:lpstr>Make it Safe!</vt:lpstr>
      <vt:lpstr>§192.615(a) Emergency plans</vt:lpstr>
      <vt:lpstr>§192.615(b) Emergency plans</vt:lpstr>
      <vt:lpstr>§192.615(c) Emergency plans</vt:lpstr>
      <vt:lpstr>What is a Liaison?</vt:lpstr>
      <vt:lpstr>Liaison Issues</vt:lpstr>
      <vt:lpstr>Liaison Meetings</vt:lpstr>
      <vt:lpstr>Emergency Plans</vt:lpstr>
      <vt:lpstr>Don’t forget</vt:lpstr>
      <vt:lpstr>Thanks!</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Kichler, Bryan (PHMSA)</cp:lastModifiedBy>
  <cp:revision>60</cp:revision>
  <dcterms:created xsi:type="dcterms:W3CDTF">2014-10-01T17:36:49Z</dcterms:created>
  <dcterms:modified xsi:type="dcterms:W3CDTF">2019-09-16T22:20:51Z</dcterms:modified>
</cp:coreProperties>
</file>