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33"/>
  </p:notesMasterIdLst>
  <p:handoutMasterIdLst>
    <p:handoutMasterId r:id="rId34"/>
  </p:handoutMasterIdLst>
  <p:sldIdLst>
    <p:sldId id="282" r:id="rId2"/>
    <p:sldId id="324" r:id="rId3"/>
    <p:sldId id="331" r:id="rId4"/>
    <p:sldId id="339" r:id="rId5"/>
    <p:sldId id="291" r:id="rId6"/>
    <p:sldId id="334" r:id="rId7"/>
    <p:sldId id="340" r:id="rId8"/>
    <p:sldId id="336" r:id="rId9"/>
    <p:sldId id="335" r:id="rId10"/>
    <p:sldId id="337" r:id="rId11"/>
    <p:sldId id="304" r:id="rId12"/>
    <p:sldId id="305" r:id="rId13"/>
    <p:sldId id="292" r:id="rId14"/>
    <p:sldId id="284" r:id="rId15"/>
    <p:sldId id="325" r:id="rId16"/>
    <p:sldId id="314" r:id="rId17"/>
    <p:sldId id="315" r:id="rId18"/>
    <p:sldId id="316" r:id="rId19"/>
    <p:sldId id="323" r:id="rId20"/>
    <p:sldId id="311" r:id="rId21"/>
    <p:sldId id="306" r:id="rId22"/>
    <p:sldId id="329" r:id="rId23"/>
    <p:sldId id="338" r:id="rId24"/>
    <p:sldId id="290" r:id="rId25"/>
    <p:sldId id="327" r:id="rId26"/>
    <p:sldId id="321" r:id="rId27"/>
    <p:sldId id="322" r:id="rId28"/>
    <p:sldId id="326" r:id="rId29"/>
    <p:sldId id="341" r:id="rId30"/>
    <p:sldId id="308" r:id="rId31"/>
    <p:sldId id="320" r:id="rId32"/>
  </p:sldIdLst>
  <p:sldSz cx="12188825" cy="6858000"/>
  <p:notesSz cx="6858000" cy="9144000"/>
  <p:custDataLst>
    <p:tags r:id="rId3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12"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57" autoAdjust="0"/>
    <p:restoredTop sz="87449" autoAdjust="0"/>
  </p:normalViewPr>
  <p:slideViewPr>
    <p:cSldViewPr showGuides="1">
      <p:cViewPr varScale="1">
        <p:scale>
          <a:sx n="59" d="100"/>
          <a:sy n="59" d="100"/>
        </p:scale>
        <p:origin x="200" y="60"/>
      </p:cViewPr>
      <p:guideLst>
        <p:guide orient="horz" pos="2160"/>
        <p:guide pos="3839"/>
      </p:guideLst>
    </p:cSldViewPr>
  </p:slideViewPr>
  <p:notesTextViewPr>
    <p:cViewPr>
      <p:scale>
        <a:sx n="1" d="1"/>
        <a:sy n="1" d="1"/>
      </p:scale>
      <p:origin x="0" y="0"/>
    </p:cViewPr>
  </p:notesTextViewPr>
  <p:notesViewPr>
    <p:cSldViewPr showGuides="1">
      <p:cViewPr varScale="1">
        <p:scale>
          <a:sx n="65" d="100"/>
          <a:sy n="65" d="100"/>
        </p:scale>
        <p:origin x="279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16D341-6D40-498C-B355-1A6B10FB4029}" type="datetimeFigureOut">
              <a:rPr lang="en-US"/>
              <a:t>9/15/2019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386A95-D0A4-44B9-98DA-3665758D8262}" type="slidenum">
              <a:rPr/>
              <a:t>‹#›</a:t>
            </a:fld>
            <a:endParaRPr/>
          </a:p>
        </p:txBody>
      </p:sp>
    </p:spTree>
    <p:extLst>
      <p:ext uri="{BB962C8B-B14F-4D97-AF65-F5344CB8AC3E}">
        <p14:creationId xmlns:p14="http://schemas.microsoft.com/office/powerpoint/2010/main" val="346984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5E7497-3723-4859-BCC5-41DA474F1359}" type="datetimeFigureOut">
              <a:rPr lang="en-US"/>
              <a:t>9/15/2019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3821A9-1C31-4760-BDBC-9A0BA471B1B7}" type="slidenum">
              <a:rPr/>
              <a:t>‹#›</a:t>
            </a:fld>
            <a:endParaRPr/>
          </a:p>
        </p:txBody>
      </p:sp>
    </p:spTree>
    <p:extLst>
      <p:ext uri="{BB962C8B-B14F-4D97-AF65-F5344CB8AC3E}">
        <p14:creationId xmlns:p14="http://schemas.microsoft.com/office/powerpoint/2010/main" val="3322161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everyone and thank you for having me. My name is Jill Nelson and I worked for the Pipeline and Hazardous Materials Safety Administration or PHMSA for the past 20 years.  I am Instructor at PHMSA’s Training and Qualifications Center in Oklahoma City.</a:t>
            </a:r>
          </a:p>
          <a:p>
            <a:endParaRPr lang="en-US" dirty="0"/>
          </a:p>
          <a:p>
            <a:r>
              <a:rPr lang="en-US" dirty="0">
                <a:effectLst/>
              </a:rPr>
              <a:t>PHMSA's mission is to protect people and the environment by advancing the safe transportation of energy and other hazardous materials that are essential to our daily lives. To do this, the agency establishes national policy, sets and enforces pipeline safety regulations, educates state and federal pipeline safety inspectors, and conducts research to prevent incidents. We also participate in seminars, such as this one, to inform operators about the pipeline safety regulations and to keep our finger on the pulse of the real world that you work in.</a:t>
            </a:r>
          </a:p>
          <a:p>
            <a:endParaRPr lang="en-US" dirty="0">
              <a:effectLst/>
            </a:endParaRPr>
          </a:p>
          <a:p>
            <a:r>
              <a:rPr lang="en-US" dirty="0">
                <a:effectLst/>
              </a:rPr>
              <a:t>Today I will be discussing some of the basics of regulatory compliance for natural gas operators.</a:t>
            </a:r>
            <a:endParaRPr lang="en-US" dirty="0"/>
          </a:p>
        </p:txBody>
      </p:sp>
      <p:sp>
        <p:nvSpPr>
          <p:cNvPr id="4" name="Slide Number Placeholder 3"/>
          <p:cNvSpPr>
            <a:spLocks noGrp="1"/>
          </p:cNvSpPr>
          <p:nvPr>
            <p:ph type="sldNum" sz="quarter" idx="10"/>
          </p:nvPr>
        </p:nvSpPr>
        <p:spPr/>
        <p:txBody>
          <a:bodyPr/>
          <a:lstStyle/>
          <a:p>
            <a:fld id="{FC3821A9-1C31-4760-BDBC-9A0BA471B1B7}" type="slidenum">
              <a:rPr lang="en-US" smtClean="0"/>
              <a:t>1</a:t>
            </a:fld>
            <a:endParaRPr lang="en-US"/>
          </a:p>
        </p:txBody>
      </p:sp>
    </p:spTree>
    <p:extLst>
      <p:ext uri="{BB962C8B-B14F-4D97-AF65-F5344CB8AC3E}">
        <p14:creationId xmlns:p14="http://schemas.microsoft.com/office/powerpoint/2010/main" val="52258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dirty="0"/>
              <a:t>Upon presenting appropriate credentials authorized to enter upon, inspect, and examine, at reasonable times and in a reasonable manner, the records and properties of persons to the extent such records and properties are relevant to determining the compliance of such persons with the requirements of 49 U.S.C. 60101 et seq., or regulations, or orders issued there under.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dirty="0"/>
          </a:p>
          <a:p>
            <a:pPr eaLnBrk="1" hangingPunct="1">
              <a:spcBef>
                <a:spcPct val="0"/>
              </a:spcBef>
            </a:pPr>
            <a:r>
              <a:rPr lang="en-US" dirty="0"/>
              <a:t>An operator may ask who has the authority to do an inspection of my system, and where did they get it?  The authority was given to PHMSA by congress under the pipeline safety laws for transportation of hazardous materials by pipeline. An operator can NOT deny access to documents and records that are outside of the retention interval or deny access to inspectors taking photographs.</a:t>
            </a:r>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25E69C-5DCF-4D1B-A116-689789B12C76}" type="slidenum">
              <a:rPr lang="en-US" smtClean="0"/>
              <a:pPr fontAlgn="base">
                <a:spcBef>
                  <a:spcPct val="0"/>
                </a:spcBef>
                <a:spcAft>
                  <a:spcPct val="0"/>
                </a:spcAft>
                <a:defRPr/>
              </a:pPr>
              <a:t>17</a:t>
            </a:fld>
            <a:endParaRPr lang="en-US" dirty="0"/>
          </a:p>
        </p:txBody>
      </p:sp>
    </p:spTree>
    <p:extLst>
      <p:ext uri="{BB962C8B-B14F-4D97-AF65-F5344CB8AC3E}">
        <p14:creationId xmlns:p14="http://schemas.microsoft.com/office/powerpoint/2010/main" val="2228630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marL="45720" indent="0">
              <a:buNone/>
            </a:pPr>
            <a:r>
              <a:rPr lang="en-US" sz="3200" dirty="0"/>
              <a:t>§190.203  Inspections and Investigations.</a:t>
            </a:r>
          </a:p>
          <a:p>
            <a:pPr lvl="1"/>
            <a:r>
              <a:rPr lang="en-US" sz="2800" dirty="0"/>
              <a:t>Inspections are ordinarily conducted</a:t>
            </a:r>
          </a:p>
          <a:p>
            <a:pPr lvl="2"/>
            <a:r>
              <a:rPr lang="en-US" sz="2400" dirty="0"/>
              <a:t>(1)  Routine scheduling </a:t>
            </a:r>
          </a:p>
          <a:p>
            <a:pPr lvl="2"/>
            <a:r>
              <a:rPr lang="en-US" sz="2400" dirty="0"/>
              <a:t>(2)  A complaint from a member of the public</a:t>
            </a:r>
          </a:p>
          <a:p>
            <a:pPr lvl="2"/>
            <a:r>
              <a:rPr lang="en-US" sz="2400" dirty="0"/>
              <a:t>(3)  Information obtained from previous inspection</a:t>
            </a:r>
          </a:p>
          <a:p>
            <a:pPr marL="1371600" lvl="2" indent="-457200">
              <a:buAutoNum type="arabicParenBoth" startAt="4"/>
            </a:pPr>
            <a:r>
              <a:rPr lang="en-US" sz="2400" dirty="0"/>
              <a:t>Report from a State agency participating in the Federal Program under 49 U.S.C. 60105</a:t>
            </a:r>
          </a:p>
          <a:p>
            <a:pPr marL="1371600" lvl="2" indent="-457200">
              <a:buAutoNum type="arabicParenBoth" startAt="4"/>
            </a:pPr>
            <a:r>
              <a:rPr lang="en-US" sz="2400" dirty="0"/>
              <a:t>Pipeline accident or incident</a:t>
            </a:r>
          </a:p>
          <a:p>
            <a:pPr marL="1371600" lvl="2" indent="-457200">
              <a:buAutoNum type="arabicParenBoth" startAt="4"/>
            </a:pPr>
            <a:r>
              <a:rPr lang="en-US" sz="2400" dirty="0"/>
              <a:t>Whenever deemed appropriate. So an example of this would be a follow-up visit to check on progress of remedial actions.</a:t>
            </a:r>
          </a:p>
          <a:p>
            <a:pPr marL="914400" lvl="2" indent="0">
              <a:buNone/>
            </a:pPr>
            <a:endParaRPr lang="en-US" sz="2400" dirty="0"/>
          </a:p>
          <a:p>
            <a:pPr marL="914400" lvl="2" indent="0">
              <a:buNone/>
            </a:pPr>
            <a:r>
              <a:rPr lang="en-US" dirty="0"/>
              <a:t>Inspections may be conducted at different times and for different reasons by PHMSA or a state agency acting as an agent for PHMSA.  State programs under such an agreement are audited by PHMSA on an annual basis to verify their program performance.</a:t>
            </a:r>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B66AED-7490-4FA5-9D5E-959354D13DB3}" type="slidenum">
              <a:rPr lang="en-US" smtClean="0"/>
              <a:pPr fontAlgn="base">
                <a:spcBef>
                  <a:spcPct val="0"/>
                </a:spcBef>
                <a:spcAft>
                  <a:spcPct val="0"/>
                </a:spcAft>
                <a:defRPr/>
              </a:pPr>
              <a:t>18</a:t>
            </a:fld>
            <a:endParaRPr lang="en-US" dirty="0"/>
          </a:p>
        </p:txBody>
      </p:sp>
    </p:spTree>
    <p:extLst>
      <p:ext uri="{BB962C8B-B14F-4D97-AF65-F5344CB8AC3E}">
        <p14:creationId xmlns:p14="http://schemas.microsoft.com/office/powerpoint/2010/main" val="94493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800" dirty="0"/>
              <a:t>This is 192.15 straight out of the code book verbatim. </a:t>
            </a:r>
          </a:p>
          <a:p>
            <a:pPr marL="0" indent="0">
              <a:buNone/>
            </a:pPr>
            <a:endParaRPr lang="en-US" sz="2800" dirty="0"/>
          </a:p>
          <a:p>
            <a:pPr marL="0" indent="0">
              <a:buNone/>
            </a:pPr>
            <a:r>
              <a:rPr lang="en-US" sz="2800" dirty="0"/>
              <a:t>(a) As used in this part:</a:t>
            </a:r>
          </a:p>
          <a:p>
            <a:pPr lvl="1"/>
            <a:r>
              <a:rPr lang="en-US" sz="2400" dirty="0"/>
              <a:t>"Includes" means "including but not limited to.“</a:t>
            </a:r>
          </a:p>
          <a:p>
            <a:pPr lvl="1"/>
            <a:r>
              <a:rPr lang="en-US" sz="2400" dirty="0"/>
              <a:t>"May" means "is permitted to" or "is authorized to.“</a:t>
            </a:r>
          </a:p>
          <a:p>
            <a:pPr lvl="1"/>
            <a:r>
              <a:rPr lang="en-US" sz="2400" dirty="0"/>
              <a:t>"May not" means "is not permitted to" or "is not authorized to.“</a:t>
            </a:r>
          </a:p>
          <a:p>
            <a:pPr lvl="1"/>
            <a:r>
              <a:rPr lang="en-US" sz="2400" dirty="0"/>
              <a:t>"Shall" is used in the mandatory and imperative sense.</a:t>
            </a:r>
          </a:p>
          <a:p>
            <a:pPr lvl="1"/>
            <a:endParaRPr lang="en-US" sz="2400" dirty="0"/>
          </a:p>
          <a:p>
            <a:pPr marL="0" indent="0">
              <a:buNone/>
            </a:pPr>
            <a:r>
              <a:rPr lang="en-US" sz="2800" dirty="0"/>
              <a:t>(b) In this part:</a:t>
            </a:r>
          </a:p>
          <a:p>
            <a:pPr lvl="1"/>
            <a:r>
              <a:rPr lang="en-US" sz="2400" dirty="0"/>
              <a:t>(1) Words importing the singular include the plural;</a:t>
            </a:r>
          </a:p>
          <a:p>
            <a:pPr lvl="1"/>
            <a:r>
              <a:rPr lang="en-US" sz="2400" dirty="0"/>
              <a:t>(2) Words importing the plural include the singular; and,</a:t>
            </a:r>
          </a:p>
          <a:p>
            <a:pPr lvl="1"/>
            <a:r>
              <a:rPr lang="en-US" sz="2400" dirty="0"/>
              <a:t>(3) Words importing the masculine gender include the feminine.</a:t>
            </a:r>
          </a:p>
          <a:p>
            <a:pPr lvl="1"/>
            <a:endParaRPr lang="en-US" sz="2400" dirty="0"/>
          </a:p>
          <a:p>
            <a:pPr lvl="1"/>
            <a:r>
              <a:rPr lang="en-US" sz="2400" dirty="0"/>
              <a:t>For instance, there are over 600 should, shall, may’s and musts in the Underground Storage Incorporated by Reference Documents; however out of these 600 there are only just over 200 </a:t>
            </a:r>
            <a:r>
              <a:rPr lang="en-US" sz="2400" dirty="0" err="1"/>
              <a:t>Shall’s</a:t>
            </a:r>
            <a:r>
              <a:rPr lang="en-US" sz="2400" dirty="0"/>
              <a:t> and Must’s that the operator are required to meet. </a:t>
            </a:r>
          </a:p>
          <a:p>
            <a:pPr lvl="1"/>
            <a:endParaRPr lang="en-US" sz="2400" dirty="0"/>
          </a:p>
          <a:p>
            <a:pPr lvl="1"/>
            <a:r>
              <a:rPr lang="en-US" sz="2400" dirty="0"/>
              <a:t>Basically, this is exactly how the documents must  be read and applied by the operator. In other words, the verbiage can become confusing and it is important to understand the differences between these words.</a:t>
            </a:r>
          </a:p>
          <a:p>
            <a:endParaRPr lang="en-US" dirty="0"/>
          </a:p>
        </p:txBody>
      </p:sp>
      <p:sp>
        <p:nvSpPr>
          <p:cNvPr id="4" name="Slide Number Placeholder 3"/>
          <p:cNvSpPr>
            <a:spLocks noGrp="1"/>
          </p:cNvSpPr>
          <p:nvPr>
            <p:ph type="sldNum" sz="quarter" idx="10"/>
          </p:nvPr>
        </p:nvSpPr>
        <p:spPr/>
        <p:txBody>
          <a:bodyPr/>
          <a:lstStyle/>
          <a:p>
            <a:fld id="{FC3821A9-1C31-4760-BDBC-9A0BA471B1B7}" type="slidenum">
              <a:rPr lang="en-US" smtClean="0"/>
              <a:t>19</a:t>
            </a:fld>
            <a:endParaRPr lang="en-US"/>
          </a:p>
        </p:txBody>
      </p:sp>
    </p:spTree>
    <p:extLst>
      <p:ext uri="{BB962C8B-B14F-4D97-AF65-F5344CB8AC3E}">
        <p14:creationId xmlns:p14="http://schemas.microsoft.com/office/powerpoint/2010/main" val="120633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Basically, chapter 601 – covers the pipeline safety act. Most people do not even know it exists, let alone that it covers other areas such as Authority, Enforcement and Jurisdiction to name a few. This law is detailed 49 CFR regulation. Chapter 601 is the Law and 49 CFR would be the regulation.</a:t>
            </a:r>
          </a:p>
        </p:txBody>
      </p:sp>
      <p:sp>
        <p:nvSpPr>
          <p:cNvPr id="4" name="Slide Number Placeholder 3"/>
          <p:cNvSpPr>
            <a:spLocks noGrp="1"/>
          </p:cNvSpPr>
          <p:nvPr>
            <p:ph type="sldNum" sz="quarter" idx="10"/>
          </p:nvPr>
        </p:nvSpPr>
        <p:spPr/>
        <p:txBody>
          <a:bodyPr/>
          <a:lstStyle/>
          <a:p>
            <a:fld id="{FC3821A9-1C31-4760-BDBC-9A0BA471B1B7}" type="slidenum">
              <a:rPr lang="en-US" smtClean="0"/>
              <a:t>20</a:t>
            </a:fld>
            <a:endParaRPr lang="en-US"/>
          </a:p>
        </p:txBody>
      </p:sp>
    </p:spTree>
    <p:extLst>
      <p:ext uri="{BB962C8B-B14F-4D97-AF65-F5344CB8AC3E}">
        <p14:creationId xmlns:p14="http://schemas.microsoft.com/office/powerpoint/2010/main" val="4157604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Changing gears now, Here are other documents that pertain to PHMSA and our mission. Operators must be aware of </a:t>
            </a:r>
            <a:r>
              <a:rPr lang="en-US" sz="1200" dirty="0"/>
              <a:t>I</a:t>
            </a:r>
            <a:r>
              <a:rPr lang="en-US" altLang="en-US" sz="1200" dirty="0"/>
              <a:t>nterpretations which are operator specific questions sent in to PHMSA for a decision, Alert Notices and Advisory Bulletins which usually deal with weather or known hardware issues, Special permits or Waivers which are requested by the operator for certain situations such as a new material, and Enforcement documents which generally pertain to accidents (Liquid) or incidents (gas).</a:t>
            </a:r>
          </a:p>
          <a:p>
            <a:endParaRPr lang="en-US" sz="1200" dirty="0"/>
          </a:p>
          <a:p>
            <a:r>
              <a:rPr lang="en-US" sz="1200" dirty="0"/>
              <a:t>PHMSA has MOU’s or memorandum of understandings with multiple agencies listed on the slide. For instance, PHMSA has an MOU with the EPA for Unusually Sensitive Areas for liquids and an MOU with OSHA in regards to Gas to require respirators in gaseous atmospheres.</a:t>
            </a:r>
          </a:p>
          <a:p>
            <a:endParaRPr lang="en-US" sz="1200" dirty="0"/>
          </a:p>
          <a:p>
            <a:r>
              <a:rPr lang="en-US" sz="1200" dirty="0"/>
              <a:t>And the last part here we have already discussed standards that are incorporated by reference.</a:t>
            </a:r>
            <a:endParaRPr lang="en-US" dirty="0"/>
          </a:p>
        </p:txBody>
      </p:sp>
      <p:sp>
        <p:nvSpPr>
          <p:cNvPr id="4" name="Slide Number Placeholder 3"/>
          <p:cNvSpPr>
            <a:spLocks noGrp="1"/>
          </p:cNvSpPr>
          <p:nvPr>
            <p:ph type="sldNum" sz="quarter" idx="10"/>
          </p:nvPr>
        </p:nvSpPr>
        <p:spPr/>
        <p:txBody>
          <a:bodyPr/>
          <a:lstStyle/>
          <a:p>
            <a:fld id="{FC3821A9-1C31-4760-BDBC-9A0BA471B1B7}" type="slidenum">
              <a:rPr lang="en-US" smtClean="0"/>
              <a:t>21</a:t>
            </a:fld>
            <a:endParaRPr lang="en-US"/>
          </a:p>
        </p:txBody>
      </p:sp>
    </p:spTree>
    <p:extLst>
      <p:ext uri="{BB962C8B-B14F-4D97-AF65-F5344CB8AC3E}">
        <p14:creationId xmlns:p14="http://schemas.microsoft.com/office/powerpoint/2010/main" val="4233457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Basically Legislative rules are the actual rules themselves. They state specifically the way the rule shall be enforced, where as Non-legislative rules are more of a guidance as to “how” to follow the rule. While interpretive rules define the intent of a specific section of the rule.</a:t>
            </a:r>
          </a:p>
        </p:txBody>
      </p:sp>
      <p:sp>
        <p:nvSpPr>
          <p:cNvPr id="4" name="Slide Number Placeholder 3"/>
          <p:cNvSpPr>
            <a:spLocks noGrp="1"/>
          </p:cNvSpPr>
          <p:nvPr>
            <p:ph type="sldNum" sz="quarter" idx="10"/>
          </p:nvPr>
        </p:nvSpPr>
        <p:spPr/>
        <p:txBody>
          <a:bodyPr/>
          <a:lstStyle/>
          <a:p>
            <a:fld id="{FC3821A9-1C31-4760-BDBC-9A0BA471B1B7}" type="slidenum">
              <a:rPr lang="en-US" smtClean="0"/>
              <a:t>24</a:t>
            </a:fld>
            <a:endParaRPr lang="en-US"/>
          </a:p>
        </p:txBody>
      </p:sp>
    </p:spTree>
    <p:extLst>
      <p:ext uri="{BB962C8B-B14F-4D97-AF65-F5344CB8AC3E}">
        <p14:creationId xmlns:p14="http://schemas.microsoft.com/office/powerpoint/2010/main" val="2111203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05A842-21B7-4DB4-8E7C-E7A8F4ED438F}" type="slidenum">
              <a:rPr lang="en-US" smtClean="0"/>
              <a:t>26</a:t>
            </a:fld>
            <a:endParaRPr lang="en-US" dirty="0"/>
          </a:p>
        </p:txBody>
      </p:sp>
    </p:spTree>
    <p:extLst>
      <p:ext uri="{BB962C8B-B14F-4D97-AF65-F5344CB8AC3E}">
        <p14:creationId xmlns:p14="http://schemas.microsoft.com/office/powerpoint/2010/main" val="2017848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Notices of Proposed Rule makings for Liquid, Gas, or Hazardous Material Transportation can be found on the Federal Register or the PHMSA website; however the most up to date is the federal register and the PHMSA website can be somewhat behind compared to that. Therefore, if you are trying to look up a rule that just went through the NPRM process it is always best to reference the Federal Register.</a:t>
            </a:r>
          </a:p>
        </p:txBody>
      </p:sp>
      <p:sp>
        <p:nvSpPr>
          <p:cNvPr id="4" name="Slide Number Placeholder 3"/>
          <p:cNvSpPr>
            <a:spLocks noGrp="1"/>
          </p:cNvSpPr>
          <p:nvPr>
            <p:ph type="sldNum" sz="quarter" idx="10"/>
          </p:nvPr>
        </p:nvSpPr>
        <p:spPr/>
        <p:txBody>
          <a:bodyPr/>
          <a:lstStyle/>
          <a:p>
            <a:fld id="{4305A842-21B7-4DB4-8E7C-E7A8F4ED438F}" type="slidenum">
              <a:rPr lang="en-US" smtClean="0"/>
              <a:t>27</a:t>
            </a:fld>
            <a:endParaRPr lang="en-US"/>
          </a:p>
        </p:txBody>
      </p:sp>
    </p:spTree>
    <p:extLst>
      <p:ext uri="{BB962C8B-B14F-4D97-AF65-F5344CB8AC3E}">
        <p14:creationId xmlns:p14="http://schemas.microsoft.com/office/powerpoint/2010/main" val="1223062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When a retroactive regulation goes into affect it impacts all existing </a:t>
            </a:r>
            <a:r>
              <a:rPr lang="en-US" altLang="en-US" sz="3200" dirty="0"/>
              <a:t>pipelines, regardless of the date of construction, </a:t>
            </a:r>
          </a:p>
          <a:p>
            <a:pPr lvl="1"/>
            <a:r>
              <a:rPr lang="en-US" altLang="en-US" sz="3200" dirty="0"/>
              <a:t>And operations and maintenance of pipeline facilities</a:t>
            </a:r>
          </a:p>
          <a:p>
            <a:pPr lvl="1"/>
            <a:r>
              <a:rPr lang="en-US" altLang="en-US" sz="3200" dirty="0"/>
              <a:t>This also includes operator qualification, Integrity management and control room management. </a:t>
            </a:r>
          </a:p>
          <a:p>
            <a:endParaRPr lang="en-US" dirty="0"/>
          </a:p>
        </p:txBody>
      </p:sp>
      <p:sp>
        <p:nvSpPr>
          <p:cNvPr id="4" name="Slide Number Placeholder 3"/>
          <p:cNvSpPr>
            <a:spLocks noGrp="1"/>
          </p:cNvSpPr>
          <p:nvPr>
            <p:ph type="sldNum" sz="quarter" idx="10"/>
          </p:nvPr>
        </p:nvSpPr>
        <p:spPr/>
        <p:txBody>
          <a:bodyPr/>
          <a:lstStyle/>
          <a:p>
            <a:fld id="{FC3821A9-1C31-4760-BDBC-9A0BA471B1B7}" type="slidenum">
              <a:rPr lang="en-US" smtClean="0"/>
              <a:t>30</a:t>
            </a:fld>
            <a:endParaRPr lang="en-US"/>
          </a:p>
        </p:txBody>
      </p:sp>
    </p:spTree>
    <p:extLst>
      <p:ext uri="{BB962C8B-B14F-4D97-AF65-F5344CB8AC3E}">
        <p14:creationId xmlns:p14="http://schemas.microsoft.com/office/powerpoint/2010/main" val="1626250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CFR 49 Part 192 has 7 retroactive subparts to include K is uprating, I is corrosion, L is operations, A is general, M is Maintenance, O is Gas Transmission Integrity Management and P is Distribution Integrity Management. One of the clever acronyms we use to help train inspectors is KIL-A-MOP. </a:t>
            </a:r>
          </a:p>
        </p:txBody>
      </p:sp>
      <p:sp>
        <p:nvSpPr>
          <p:cNvPr id="4" name="Slide Number Placeholder 3"/>
          <p:cNvSpPr>
            <a:spLocks noGrp="1"/>
          </p:cNvSpPr>
          <p:nvPr>
            <p:ph type="sldNum" sz="quarter" idx="10"/>
          </p:nvPr>
        </p:nvSpPr>
        <p:spPr/>
        <p:txBody>
          <a:bodyPr/>
          <a:lstStyle/>
          <a:p>
            <a:fld id="{FC3821A9-1C31-4760-BDBC-9A0BA471B1B7}" type="slidenum">
              <a:rPr lang="en-US" smtClean="0"/>
              <a:t>31</a:t>
            </a:fld>
            <a:endParaRPr lang="en-US"/>
          </a:p>
        </p:txBody>
      </p:sp>
    </p:spTree>
    <p:extLst>
      <p:ext uri="{BB962C8B-B14F-4D97-AF65-F5344CB8AC3E}">
        <p14:creationId xmlns:p14="http://schemas.microsoft.com/office/powerpoint/2010/main" val="3217868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USC Title 49 Chapter 601 was the first laws or regulations covering pipeline safety starting in 1968. </a:t>
            </a:r>
          </a:p>
          <a:p>
            <a:endParaRPr lang="en-US" sz="1400" dirty="0"/>
          </a:p>
          <a:p>
            <a:r>
              <a:rPr lang="en-US" sz="1400" dirty="0"/>
              <a:t>In the 70’s parts 190-199 of the Code of Federal Regulations were published. As you all know, these are the same parts that govern the industry today. With this being said, many additions have been published since to cover areas such as; LNG, Underground Storage and many more.</a:t>
            </a:r>
          </a:p>
          <a:p>
            <a:endParaRPr lang="en-US" sz="1400" dirty="0"/>
          </a:p>
          <a:p>
            <a:r>
              <a:rPr lang="en-US" sz="1400" dirty="0"/>
              <a:t>The state promulgated rules are state rules that can be more stringent than that of the federal regulations. These rules must at minimum follow ALL federal codes. </a:t>
            </a:r>
          </a:p>
          <a:p>
            <a:endParaRPr lang="en-US" sz="1400" dirty="0"/>
          </a:p>
          <a:p>
            <a:r>
              <a:rPr lang="en-US" sz="1400" dirty="0"/>
              <a:t>The Operators O &amp; M manuals are created based off of the State Promulgated Rules and the Federal Regulation and can also be more stringent than both state and federal regulation. Federal and state regulators will always inspect to the </a:t>
            </a:r>
          </a:p>
          <a:p>
            <a:r>
              <a:rPr lang="en-US" sz="1400" dirty="0"/>
              <a:t>O &amp; M manual. In other words, for leak-survey for instance, if the Federal regulation requires a 100% leak survey every 5 years, the state regulation may require 100% leak survey every 3 years and the Operators O &amp; M manual requires 100% leak Survey annually. The inspector will inspect to the O &amp; M Manual for the requirement of 100% leak survey annually. Where this gets tricky is when pipelines are interstate vs intrastate. That is a whole other presentation in and of itself. </a:t>
            </a:r>
          </a:p>
        </p:txBody>
      </p:sp>
      <p:sp>
        <p:nvSpPr>
          <p:cNvPr id="4" name="Slide Number Placeholder 3"/>
          <p:cNvSpPr>
            <a:spLocks noGrp="1"/>
          </p:cNvSpPr>
          <p:nvPr>
            <p:ph type="sldNum" sz="quarter" idx="10"/>
          </p:nvPr>
        </p:nvSpPr>
        <p:spPr/>
        <p:txBody>
          <a:bodyPr/>
          <a:lstStyle/>
          <a:p>
            <a:fld id="{FC3821A9-1C31-4760-BDBC-9A0BA471B1B7}" type="slidenum">
              <a:rPr lang="en-US" smtClean="0"/>
              <a:t>5</a:t>
            </a:fld>
            <a:endParaRPr lang="en-US"/>
          </a:p>
        </p:txBody>
      </p:sp>
    </p:spTree>
    <p:extLst>
      <p:ext uri="{BB962C8B-B14F-4D97-AF65-F5344CB8AC3E}">
        <p14:creationId xmlns:p14="http://schemas.microsoft.com/office/powerpoint/2010/main" val="281530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3821A9-1C31-4760-BDBC-9A0BA471B1B7}" type="slidenum">
              <a:rPr lang="en-US" smtClean="0"/>
              <a:t>6</a:t>
            </a:fld>
            <a:endParaRPr lang="en-US"/>
          </a:p>
        </p:txBody>
      </p:sp>
    </p:spTree>
    <p:extLst>
      <p:ext uri="{BB962C8B-B14F-4D97-AF65-F5344CB8AC3E}">
        <p14:creationId xmlns:p14="http://schemas.microsoft.com/office/powerpoint/2010/main" val="2145222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a:t>Part 190 Covers </a:t>
            </a:r>
            <a:r>
              <a:rPr lang="en-US" altLang="en-US" sz="1200" dirty="0"/>
              <a:t>Pipeline Safety Program Procedures</a:t>
            </a:r>
          </a:p>
          <a:p>
            <a:endParaRPr lang="en-US" altLang="en-US" sz="1200" dirty="0"/>
          </a:p>
          <a:p>
            <a:r>
              <a:rPr lang="en-US" altLang="en-US" sz="1200" b="1" dirty="0"/>
              <a:t>49 CFR 191 </a:t>
            </a:r>
            <a:r>
              <a:rPr lang="en-US" altLang="en-US" sz="1200" dirty="0"/>
              <a:t>– This is the section that covers reporting procedures. To include Reports of Leaks or incidents</a:t>
            </a:r>
          </a:p>
          <a:p>
            <a:endParaRPr lang="en-US" altLang="en-US" sz="1200" dirty="0"/>
          </a:p>
          <a:p>
            <a:r>
              <a:rPr lang="en-US" altLang="en-US" sz="1200" b="1" dirty="0"/>
              <a:t>All of you should be aware of Part 192 </a:t>
            </a:r>
            <a:r>
              <a:rPr lang="en-US" altLang="en-US" sz="1200" dirty="0"/>
              <a:t>– Which Covers Transportation of Natural and Other Gas by Pipeline; Minimum Federal Safety Standards </a:t>
            </a:r>
          </a:p>
          <a:p>
            <a:endParaRPr lang="en-US" altLang="en-US" sz="1200" dirty="0"/>
          </a:p>
          <a:p>
            <a:endParaRPr lang="en-US" altLang="en-US" sz="1200" dirty="0"/>
          </a:p>
          <a:p>
            <a:endParaRPr lang="en-US" dirty="0"/>
          </a:p>
        </p:txBody>
      </p:sp>
      <p:sp>
        <p:nvSpPr>
          <p:cNvPr id="4" name="Slide Number Placeholder 3"/>
          <p:cNvSpPr>
            <a:spLocks noGrp="1"/>
          </p:cNvSpPr>
          <p:nvPr>
            <p:ph type="sldNum" sz="quarter" idx="10"/>
          </p:nvPr>
        </p:nvSpPr>
        <p:spPr/>
        <p:txBody>
          <a:bodyPr/>
          <a:lstStyle/>
          <a:p>
            <a:fld id="{FC3821A9-1C31-4760-BDBC-9A0BA471B1B7}" type="slidenum">
              <a:rPr lang="en-US" smtClean="0"/>
              <a:t>11</a:t>
            </a:fld>
            <a:endParaRPr lang="en-US"/>
          </a:p>
        </p:txBody>
      </p:sp>
    </p:spTree>
    <p:extLst>
      <p:ext uri="{BB962C8B-B14F-4D97-AF65-F5344CB8AC3E}">
        <p14:creationId xmlns:p14="http://schemas.microsoft.com/office/powerpoint/2010/main" val="3652271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a:t>49 CFR 193 </a:t>
            </a:r>
            <a:r>
              <a:rPr lang="en-US" altLang="en-US" sz="1200" dirty="0"/>
              <a:t>– Liquefied Natural Gas:  Federal Safety Standards</a:t>
            </a:r>
          </a:p>
          <a:p>
            <a:endParaRPr lang="en-US" altLang="en-US" sz="1200" dirty="0"/>
          </a:p>
          <a:p>
            <a:r>
              <a:rPr lang="en-US" altLang="en-US" sz="1200" b="1" dirty="0"/>
              <a:t>49 CFR 195 </a:t>
            </a:r>
            <a:r>
              <a:rPr lang="en-US" altLang="en-US" sz="1200" dirty="0"/>
              <a:t>– Transportation of Hazardous Liquids by Pipeline.  This includes petroleum, petroleum products, anhydrous ammonia, or ethanol.  These regulations also cover liquid Carbon Dioxide pipelines.</a:t>
            </a:r>
          </a:p>
          <a:p>
            <a:r>
              <a:rPr lang="en-US" altLang="en-US" sz="1200" b="1" dirty="0"/>
              <a:t>49 CFR 199 </a:t>
            </a:r>
            <a:r>
              <a:rPr lang="en-US" altLang="en-US" sz="1200" dirty="0"/>
              <a:t>– Drug and Alcohol Testing Regulations and Procedures</a:t>
            </a:r>
          </a:p>
          <a:p>
            <a:endParaRPr lang="en-US" dirty="0"/>
          </a:p>
        </p:txBody>
      </p:sp>
      <p:sp>
        <p:nvSpPr>
          <p:cNvPr id="4" name="Slide Number Placeholder 3"/>
          <p:cNvSpPr>
            <a:spLocks noGrp="1"/>
          </p:cNvSpPr>
          <p:nvPr>
            <p:ph type="sldNum" sz="quarter" idx="10"/>
          </p:nvPr>
        </p:nvSpPr>
        <p:spPr/>
        <p:txBody>
          <a:bodyPr/>
          <a:lstStyle/>
          <a:p>
            <a:fld id="{FC3821A9-1C31-4760-BDBC-9A0BA471B1B7}" type="slidenum">
              <a:rPr lang="en-US" smtClean="0"/>
              <a:t>12</a:t>
            </a:fld>
            <a:endParaRPr lang="en-US"/>
          </a:p>
        </p:txBody>
      </p:sp>
    </p:spTree>
    <p:extLst>
      <p:ext uri="{BB962C8B-B14F-4D97-AF65-F5344CB8AC3E}">
        <p14:creationId xmlns:p14="http://schemas.microsoft.com/office/powerpoint/2010/main" val="1282828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how Part 192 interacts with all other setting documents. Part 192 is approximately 152 “easy to read pages” however; when incorporating all of these documents you are talking about literally 1000’s of pages, which becomes much trickier to read.</a:t>
            </a:r>
          </a:p>
          <a:p>
            <a:endParaRPr lang="en-US" dirty="0"/>
          </a:p>
          <a:p>
            <a:r>
              <a:rPr lang="en-US" dirty="0"/>
              <a:t>Specifically IBR or incorporated by reference docs become part of the code for the operator.</a:t>
            </a:r>
          </a:p>
        </p:txBody>
      </p:sp>
      <p:sp>
        <p:nvSpPr>
          <p:cNvPr id="4" name="Slide Number Placeholder 3"/>
          <p:cNvSpPr>
            <a:spLocks noGrp="1"/>
          </p:cNvSpPr>
          <p:nvPr>
            <p:ph type="sldNum" sz="quarter" idx="10"/>
          </p:nvPr>
        </p:nvSpPr>
        <p:spPr/>
        <p:txBody>
          <a:bodyPr/>
          <a:lstStyle/>
          <a:p>
            <a:fld id="{FC3821A9-1C31-4760-BDBC-9A0BA471B1B7}" type="slidenum">
              <a:rPr lang="en-US" smtClean="0"/>
              <a:t>13</a:t>
            </a:fld>
            <a:endParaRPr lang="en-US"/>
          </a:p>
        </p:txBody>
      </p:sp>
    </p:spTree>
    <p:extLst>
      <p:ext uri="{BB962C8B-B14F-4D97-AF65-F5344CB8AC3E}">
        <p14:creationId xmlns:p14="http://schemas.microsoft.com/office/powerpoint/2010/main" val="407278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that, CFR 49 Part 192 incorporates ASTM D2513-12 advanced edition 1, which is the plastics pipe standard. Now if you look at all of the branches off of D2513-12ae1 all of these documents are also incorporated into this one. PHMSA incorporates over 60 standards into just Part 192. </a:t>
            </a:r>
          </a:p>
          <a:p>
            <a:endParaRPr lang="en-US" dirty="0"/>
          </a:p>
          <a:p>
            <a:r>
              <a:rPr lang="en-US" dirty="0"/>
              <a:t>So for instance we have, Plastic Pipe Institute or PPI TR-33 which is the butt-fusion standard, or the American Society for Testing and Materials ASTM F2620 which is another fusion standard or ASTM F1055 which is the electrofusion standard. We already spoke about ANSI B 31.8. </a:t>
            </a:r>
          </a:p>
          <a:p>
            <a:endParaRPr lang="en-US" dirty="0"/>
          </a:p>
          <a:p>
            <a:r>
              <a:rPr lang="en-US" dirty="0"/>
              <a:t>If you include all of these just for reference for the plastic pipe standard you are looking at roughly 600 additional pages of regulation. I am sure most of you have heard that this year the Plastics Rule was finally incorporated by reference effective Jan. 22, 2019, which is a whole other presentation in itself</a:t>
            </a:r>
          </a:p>
        </p:txBody>
      </p:sp>
      <p:sp>
        <p:nvSpPr>
          <p:cNvPr id="4" name="Slide Number Placeholder 3"/>
          <p:cNvSpPr>
            <a:spLocks noGrp="1"/>
          </p:cNvSpPr>
          <p:nvPr>
            <p:ph type="sldNum" sz="quarter" idx="10"/>
          </p:nvPr>
        </p:nvSpPr>
        <p:spPr/>
        <p:txBody>
          <a:bodyPr/>
          <a:lstStyle/>
          <a:p>
            <a:fld id="{FC3821A9-1C31-4760-BDBC-9A0BA471B1B7}" type="slidenum">
              <a:rPr lang="en-US" smtClean="0"/>
              <a:t>14</a:t>
            </a:fld>
            <a:endParaRPr lang="en-US"/>
          </a:p>
        </p:txBody>
      </p:sp>
    </p:spTree>
    <p:extLst>
      <p:ext uri="{BB962C8B-B14F-4D97-AF65-F5344CB8AC3E}">
        <p14:creationId xmlns:p14="http://schemas.microsoft.com/office/powerpoint/2010/main" val="790627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3821A9-1C31-4760-BDBC-9A0BA471B1B7}" type="slidenum">
              <a:rPr lang="en-US" smtClean="0"/>
              <a:t>15</a:t>
            </a:fld>
            <a:endParaRPr lang="en-US"/>
          </a:p>
        </p:txBody>
      </p:sp>
    </p:spTree>
    <p:extLst>
      <p:ext uri="{BB962C8B-B14F-4D97-AF65-F5344CB8AC3E}">
        <p14:creationId xmlns:p14="http://schemas.microsoft.com/office/powerpoint/2010/main" val="3023622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For instance, section (C) covers the law in regards to entry and inspection. The law states </a:t>
            </a:r>
            <a:r>
              <a:rPr lang="en-US" sz="2800" dirty="0"/>
              <a:t>an inspector must display proper credentials, then</a:t>
            </a:r>
          </a:p>
          <a:p>
            <a:pPr lvl="1"/>
            <a:r>
              <a:rPr lang="en-US" sz="2800" dirty="0"/>
              <a:t>inspectors have the right to enter the premises </a:t>
            </a:r>
          </a:p>
          <a:p>
            <a:pPr lvl="1"/>
            <a:r>
              <a:rPr lang="en-US" sz="2800" dirty="0"/>
              <a:t>Inspect records and property at a Reasonable time and manner. The exception to the reasonable time and manner is in the event of an incident or on public property. This leads me into my next slide.</a:t>
            </a:r>
          </a:p>
          <a:p>
            <a:endParaRPr lang="en-US" dirty="0"/>
          </a:p>
        </p:txBody>
      </p:sp>
      <p:sp>
        <p:nvSpPr>
          <p:cNvPr id="4" name="Slide Number Placeholder 3"/>
          <p:cNvSpPr>
            <a:spLocks noGrp="1"/>
          </p:cNvSpPr>
          <p:nvPr>
            <p:ph type="sldNum" sz="quarter" idx="10"/>
          </p:nvPr>
        </p:nvSpPr>
        <p:spPr/>
        <p:txBody>
          <a:bodyPr/>
          <a:lstStyle/>
          <a:p>
            <a:fld id="{FC3821A9-1C31-4760-BDBC-9A0BA471B1B7}" type="slidenum">
              <a:rPr lang="en-US" smtClean="0"/>
              <a:t>16</a:t>
            </a:fld>
            <a:endParaRPr lang="en-US"/>
          </a:p>
        </p:txBody>
      </p:sp>
    </p:spTree>
    <p:extLst>
      <p:ext uri="{BB962C8B-B14F-4D97-AF65-F5344CB8AC3E}">
        <p14:creationId xmlns:p14="http://schemas.microsoft.com/office/powerpoint/2010/main" val="3332365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418" y="3085765"/>
            <a:ext cx="11259933"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040" y="1020431"/>
            <a:ext cx="10990686" cy="1475013"/>
          </a:xfrm>
          <a:effectLst/>
        </p:spPr>
        <p:txBody>
          <a:bodyPr anchor="b">
            <a:normAutofit/>
          </a:bodyPr>
          <a:lstStyle>
            <a:lvl1pPr>
              <a:defRPr sz="3599">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043" y="2495446"/>
            <a:ext cx="10990683" cy="590321"/>
          </a:xfrm>
        </p:spPr>
        <p:txBody>
          <a:bodyPr anchor="t">
            <a:normAutofit/>
          </a:bodyPr>
          <a:lstStyle>
            <a:lvl1pPr marL="0" indent="0" algn="l">
              <a:buNone/>
              <a:defRPr sz="1600" cap="all">
                <a:solidFill>
                  <a:schemeClr val="accent2"/>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3970" y="5956138"/>
            <a:ext cx="2844059" cy="365125"/>
          </a:xfrm>
        </p:spPr>
        <p:txBody>
          <a:bodyPr/>
          <a:lstStyle>
            <a:lvl1pPr>
              <a:defRPr>
                <a:solidFill>
                  <a:schemeClr val="accent1">
                    <a:lumMod val="75000"/>
                    <a:lumOff val="25000"/>
                  </a:schemeClr>
                </a:solidFill>
              </a:defRPr>
            </a:lvl1pPr>
          </a:lstStyle>
          <a:p>
            <a:fld id="{A753D76A-AFCE-4D96-B917-CBEF96F7D1EB}" type="datetimeFigureOut">
              <a:rPr lang="en-US" smtClean="0"/>
              <a:t>9/15/2019</a:t>
            </a:fld>
            <a:endParaRPr lang="en-US"/>
          </a:p>
        </p:txBody>
      </p:sp>
      <p:sp>
        <p:nvSpPr>
          <p:cNvPr id="5" name="Footer Placeholder 4"/>
          <p:cNvSpPr>
            <a:spLocks noGrp="1"/>
          </p:cNvSpPr>
          <p:nvPr>
            <p:ph type="ftr" sz="quarter" idx="11"/>
          </p:nvPr>
        </p:nvSpPr>
        <p:spPr>
          <a:xfrm>
            <a:off x="581040" y="5951812"/>
            <a:ext cx="6915409"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5551" y="5956138"/>
            <a:ext cx="1016175" cy="365125"/>
          </a:xfrm>
        </p:spPr>
        <p:txBody>
          <a:bodyPr/>
          <a:lstStyle>
            <a:lvl1pPr>
              <a:defRPr>
                <a:solidFill>
                  <a:schemeClr val="accent1">
                    <a:lumMod val="75000"/>
                    <a:lumOff val="25000"/>
                  </a:schemeClr>
                </a:solidFill>
              </a:defRPr>
            </a:lvl1pPr>
          </a:lstStyle>
          <a:p>
            <a:fld id="{F25A965E-3C11-4F28-82DC-E30D63FAC43C}" type="slidenum">
              <a:rPr lang="en-US" smtClean="0"/>
              <a:t>‹#›</a:t>
            </a:fld>
            <a:endParaRPr lang="en-US"/>
          </a:p>
        </p:txBody>
      </p:sp>
    </p:spTree>
    <p:extLst>
      <p:ext uri="{BB962C8B-B14F-4D97-AF65-F5344CB8AC3E}">
        <p14:creationId xmlns:p14="http://schemas.microsoft.com/office/powerpoint/2010/main" val="44486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171" y="614407"/>
            <a:ext cx="11306393"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041" y="702156"/>
            <a:ext cx="11026744"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53D76A-AFCE-4D96-B917-CBEF96F7D1EB}"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A965E-3C11-4F28-82DC-E30D63FAC43C}" type="slidenum">
              <a:rPr lang="en-US" smtClean="0"/>
              <a:t>‹#›</a:t>
            </a:fld>
            <a:endParaRPr lang="en-US"/>
          </a:p>
        </p:txBody>
      </p:sp>
    </p:spTree>
    <p:extLst>
      <p:ext uri="{BB962C8B-B14F-4D97-AF65-F5344CB8AC3E}">
        <p14:creationId xmlns:p14="http://schemas.microsoft.com/office/powerpoint/2010/main" val="171290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6900" y="599725"/>
            <a:ext cx="2906060"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6899" y="675727"/>
            <a:ext cx="2003642"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722" y="675727"/>
            <a:ext cx="7894223"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1331" y="5956138"/>
            <a:ext cx="1327795" cy="365125"/>
          </a:xfrm>
        </p:spPr>
        <p:txBody>
          <a:bodyPr/>
          <a:lstStyle>
            <a:lvl1pPr>
              <a:defRPr>
                <a:solidFill>
                  <a:schemeClr val="accent1">
                    <a:lumMod val="75000"/>
                    <a:lumOff val="25000"/>
                  </a:schemeClr>
                </a:solidFill>
              </a:defRPr>
            </a:lvl1pPr>
          </a:lstStyle>
          <a:p>
            <a:fld id="{A753D76A-AFCE-4D96-B917-CBEF96F7D1EB}" type="datetimeFigureOut">
              <a:rPr lang="en-US" smtClean="0"/>
              <a:t>9/15/2019</a:t>
            </a:fld>
            <a:endParaRPr lang="en-US"/>
          </a:p>
        </p:txBody>
      </p:sp>
      <p:sp>
        <p:nvSpPr>
          <p:cNvPr id="5" name="Footer Placeholder 4"/>
          <p:cNvSpPr>
            <a:spLocks noGrp="1"/>
          </p:cNvSpPr>
          <p:nvPr>
            <p:ph type="ftr" sz="quarter" idx="11"/>
          </p:nvPr>
        </p:nvSpPr>
        <p:spPr>
          <a:xfrm>
            <a:off x="774722" y="5951812"/>
            <a:ext cx="7894223" cy="365125"/>
          </a:xfrm>
        </p:spPr>
        <p:txBody>
          <a:bodyPr/>
          <a:lstStyle/>
          <a:p>
            <a:endParaRPr lang="en-US"/>
          </a:p>
        </p:txBody>
      </p:sp>
      <p:sp>
        <p:nvSpPr>
          <p:cNvPr id="6" name="Slide Number Placeholder 5"/>
          <p:cNvSpPr>
            <a:spLocks noGrp="1"/>
          </p:cNvSpPr>
          <p:nvPr>
            <p:ph type="sldNum" sz="quarter" idx="12"/>
          </p:nvPr>
        </p:nvSpPr>
        <p:spPr>
          <a:xfrm>
            <a:off x="10443895" y="5956138"/>
            <a:ext cx="1163892" cy="365125"/>
          </a:xfrm>
        </p:spPr>
        <p:txBody>
          <a:bodyPr/>
          <a:lstStyle>
            <a:lvl1pPr>
              <a:defRPr>
                <a:solidFill>
                  <a:schemeClr val="accent1">
                    <a:lumMod val="75000"/>
                    <a:lumOff val="25000"/>
                  </a:schemeClr>
                </a:solidFill>
              </a:defRPr>
            </a:lvl1pPr>
          </a:lstStyle>
          <a:p>
            <a:fld id="{F25A965E-3C11-4F28-82DC-E30D63FAC43C}" type="slidenum">
              <a:rPr lang="en-US" smtClean="0"/>
              <a:t>‹#›</a:t>
            </a:fld>
            <a:endParaRPr lang="en-US"/>
          </a:p>
        </p:txBody>
      </p:sp>
    </p:spTree>
    <p:extLst>
      <p:ext uri="{BB962C8B-B14F-4D97-AF65-F5344CB8AC3E}">
        <p14:creationId xmlns:p14="http://schemas.microsoft.com/office/powerpoint/2010/main" val="319844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with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1522412" y="4843464"/>
            <a:ext cx="9144002" cy="947736"/>
          </a:xfrm>
        </p:spPr>
        <p:txBody>
          <a:bodyPr>
            <a:normAutofit/>
          </a:bodyPr>
          <a:lstStyle>
            <a:lvl1pPr algn="ctr">
              <a:lnSpc>
                <a:spcPct val="80000"/>
              </a:lnSpc>
              <a:defRPr sz="5600">
                <a:solidFill>
                  <a:schemeClr val="tx1">
                    <a:lumMod val="75000"/>
                    <a:lumOff val="25000"/>
                  </a:schemeClr>
                </a:solidFill>
              </a:defRPr>
            </a:lvl1pPr>
          </a:lstStyle>
          <a:p>
            <a:r>
              <a:rPr lang="en-US"/>
              <a:t>Click to edit Master title style</a:t>
            </a:r>
            <a:endParaRPr dirty="0"/>
          </a:p>
        </p:txBody>
      </p:sp>
      <p:sp>
        <p:nvSpPr>
          <p:cNvPr id="3" name="Subtitle 2"/>
          <p:cNvSpPr>
            <a:spLocks noGrp="1"/>
          </p:cNvSpPr>
          <p:nvPr>
            <p:ph type="subTitle" idx="1"/>
          </p:nvPr>
        </p:nvSpPr>
        <p:spPr>
          <a:xfrm>
            <a:off x="1522413" y="5791200"/>
            <a:ext cx="9144000" cy="457200"/>
          </a:xfrm>
        </p:spPr>
        <p:txBody>
          <a:bodyPr wrap="square">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bwMode="gray">
          <a:xfrm>
            <a:off x="1634550" y="917753"/>
            <a:ext cx="2592388" cy="3314700"/>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45720" indent="0" algn="ctr">
              <a:buNone/>
              <a:defRPr/>
            </a:lvl1pPr>
          </a:lstStyle>
          <a:p>
            <a:r>
              <a:rPr lang="en-US"/>
              <a:t>Click icon to add picture</a:t>
            </a:r>
            <a:endParaRPr/>
          </a:p>
        </p:txBody>
      </p:sp>
      <p:sp>
        <p:nvSpPr>
          <p:cNvPr id="12" name="Picture Placeholder 10" descr="An empty placeholder to add an image. Click on the placeholder and select the image that you wish to add."/>
          <p:cNvSpPr>
            <a:spLocks noGrp="1"/>
          </p:cNvSpPr>
          <p:nvPr>
            <p:ph type="pic" sz="quarter" idx="14"/>
          </p:nvPr>
        </p:nvSpPr>
        <p:spPr bwMode="gray">
          <a:xfrm>
            <a:off x="4787507" y="917753"/>
            <a:ext cx="2592388" cy="3314700"/>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45720" indent="0" algn="ctr">
              <a:buNone/>
              <a:defRPr/>
            </a:lvl1pPr>
          </a:lstStyle>
          <a:p>
            <a:r>
              <a:rPr lang="en-US"/>
              <a:t>Click icon to add picture</a:t>
            </a:r>
            <a:endParaRPr/>
          </a:p>
        </p:txBody>
      </p:sp>
      <p:sp>
        <p:nvSpPr>
          <p:cNvPr id="13" name="Picture Placeholder 10" descr="An empty placeholder to add an image. Click on the placeholder and select the image that you wish to add."/>
          <p:cNvSpPr>
            <a:spLocks noGrp="1"/>
          </p:cNvSpPr>
          <p:nvPr>
            <p:ph type="pic" sz="quarter" idx="15"/>
          </p:nvPr>
        </p:nvSpPr>
        <p:spPr bwMode="gray">
          <a:xfrm>
            <a:off x="7940463" y="917753"/>
            <a:ext cx="2592388" cy="3314701"/>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45720" indent="0" algn="ctr">
              <a:buNone/>
              <a:defRPr/>
            </a:lvl1pPr>
          </a:lstStyle>
          <a:p>
            <a:r>
              <a:rPr lang="en-US"/>
              <a:t>Click icon to add picture</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9/15/2019</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266644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171" y="614407"/>
            <a:ext cx="11306393"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041" y="702156"/>
            <a:ext cx="11026744"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041" y="2180497"/>
            <a:ext cx="11026743"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53D76A-AFCE-4D96-B917-CBEF96F7D1EB}"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5550" y="5956138"/>
            <a:ext cx="1052234" cy="365125"/>
          </a:xfrm>
        </p:spPr>
        <p:txBody>
          <a:bodyPr/>
          <a:lstStyle/>
          <a:p>
            <a:fld id="{F25A965E-3C11-4F28-82DC-E30D63FAC43C}" type="slidenum">
              <a:rPr lang="en-US" smtClean="0"/>
              <a:t>‹#›</a:t>
            </a:fld>
            <a:endParaRPr lang="en-US"/>
          </a:p>
        </p:txBody>
      </p:sp>
    </p:spTree>
    <p:extLst>
      <p:ext uri="{BB962C8B-B14F-4D97-AF65-F5344CB8AC3E}">
        <p14:creationId xmlns:p14="http://schemas.microsoft.com/office/powerpoint/2010/main" val="49774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700" y="5141975"/>
            <a:ext cx="1128792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042" y="3043911"/>
            <a:ext cx="11026743" cy="1497507"/>
          </a:xfrm>
        </p:spPr>
        <p:txBody>
          <a:bodyPr anchor="b">
            <a:normAutofit/>
          </a:bodyPr>
          <a:lstStyle>
            <a:lvl1pPr algn="l">
              <a:defRPr sz="3599"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041" y="4541417"/>
            <a:ext cx="11026743" cy="600556"/>
          </a:xfrm>
        </p:spPr>
        <p:txBody>
          <a:bodyPr anchor="t">
            <a:normAutofit/>
          </a:bodyPr>
          <a:lstStyle>
            <a:lvl1pPr marL="0" indent="0" algn="l">
              <a:buNone/>
              <a:defRPr sz="1799" cap="all">
                <a:solidFill>
                  <a:schemeClr val="accent2"/>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753D76A-AFCE-4D96-B917-CBEF96F7D1EB}" type="datetimeFigureOut">
              <a:rPr lang="en-US" smtClean="0"/>
              <a:t>9/15/2019</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F25A965E-3C11-4F28-82DC-E30D63FAC43C}" type="slidenum">
              <a:rPr lang="en-US" smtClean="0"/>
              <a:t>‹#›</a:t>
            </a:fld>
            <a:endParaRPr lang="en-US"/>
          </a:p>
        </p:txBody>
      </p:sp>
    </p:spTree>
    <p:extLst>
      <p:ext uri="{BB962C8B-B14F-4D97-AF65-F5344CB8AC3E}">
        <p14:creationId xmlns:p14="http://schemas.microsoft.com/office/powerpoint/2010/main" val="115955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866" y="606555"/>
            <a:ext cx="1129709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041" y="729658"/>
            <a:ext cx="11026744"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042" y="2228004"/>
            <a:ext cx="5420978"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6805" y="2228004"/>
            <a:ext cx="542098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53D76A-AFCE-4D96-B917-CBEF96F7D1EB}" type="datetimeFigureOut">
              <a:rPr lang="en-US" smtClean="0"/>
              <a:t>9/15/2019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5A965E-3C11-4F28-82DC-E30D63FAC43C}" type="slidenum">
              <a:rPr lang="en-US" smtClean="0"/>
              <a:t>‹#›</a:t>
            </a:fld>
            <a:endParaRPr lang="en-US"/>
          </a:p>
        </p:txBody>
      </p:sp>
    </p:spTree>
    <p:extLst>
      <p:ext uri="{BB962C8B-B14F-4D97-AF65-F5344CB8AC3E}">
        <p14:creationId xmlns:p14="http://schemas.microsoft.com/office/powerpoint/2010/main" val="378577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866" y="606555"/>
            <a:ext cx="1129709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041" y="729658"/>
            <a:ext cx="11026744"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6989" y="2250893"/>
            <a:ext cx="5085750" cy="536005"/>
          </a:xfrm>
        </p:spPr>
        <p:txBody>
          <a:bodyPr anchor="b">
            <a:noAutofit/>
          </a:bodyPr>
          <a:lstStyle>
            <a:lvl1pPr marL="0" indent="0">
              <a:buNone/>
              <a:defRPr sz="2199" b="0">
                <a:solidFill>
                  <a:schemeClr val="accent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581042" y="2926053"/>
            <a:ext cx="5391696"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2037" y="2250893"/>
            <a:ext cx="5085748" cy="553373"/>
          </a:xfrm>
        </p:spPr>
        <p:txBody>
          <a:bodyPr anchor="b">
            <a:noAutofit/>
          </a:bodyPr>
          <a:lstStyle>
            <a:lvl1pPr marL="0" indent="0">
              <a:buNone/>
              <a:defRPr sz="2199" b="0">
                <a:solidFill>
                  <a:schemeClr val="accent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216090" y="2926053"/>
            <a:ext cx="5391696"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53D76A-AFCE-4D96-B917-CBEF96F7D1EB}" type="datetimeFigureOut">
              <a:rPr lang="en-US" smtClean="0"/>
              <a:t>9/15/2019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5A965E-3C11-4F28-82DC-E30D63FAC43C}" type="slidenum">
              <a:rPr lang="en-US" smtClean="0"/>
              <a:t>‹#›</a:t>
            </a:fld>
            <a:endParaRPr lang="en-US"/>
          </a:p>
        </p:txBody>
      </p:sp>
    </p:spTree>
    <p:extLst>
      <p:ext uri="{BB962C8B-B14F-4D97-AF65-F5344CB8AC3E}">
        <p14:creationId xmlns:p14="http://schemas.microsoft.com/office/powerpoint/2010/main" val="154191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753D76A-AFCE-4D96-B917-CBEF96F7D1EB}" type="datetimeFigureOut">
              <a:rPr lang="en-US" smtClean="0"/>
              <a:t>9/15/2019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5A965E-3C11-4F28-82DC-E30D63FAC43C}" type="slidenum">
              <a:rPr lang="en-US" smtClean="0"/>
              <a:t>‹#›</a:t>
            </a:fld>
            <a:endParaRPr lang="en-US"/>
          </a:p>
        </p:txBody>
      </p:sp>
      <p:sp>
        <p:nvSpPr>
          <p:cNvPr id="7" name="Rectangle 6"/>
          <p:cNvSpPr>
            <a:spLocks noChangeAspect="1"/>
          </p:cNvSpPr>
          <p:nvPr/>
        </p:nvSpPr>
        <p:spPr>
          <a:xfrm>
            <a:off x="440568" y="606555"/>
            <a:ext cx="1129709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744" y="729658"/>
            <a:ext cx="11026744"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133948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53D76A-AFCE-4D96-B917-CBEF96F7D1EB}" type="datetimeFigureOut">
              <a:rPr lang="en-US" smtClean="0"/>
              <a:t>9/15/2019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5A965E-3C11-4F28-82DC-E30D63FAC43C}" type="slidenum">
              <a:rPr lang="en-US" smtClean="0"/>
              <a:t>‹#›</a:t>
            </a:fld>
            <a:endParaRPr lang="en-US"/>
          </a:p>
        </p:txBody>
      </p:sp>
    </p:spTree>
    <p:extLst>
      <p:ext uri="{BB962C8B-B14F-4D97-AF65-F5344CB8AC3E}">
        <p14:creationId xmlns:p14="http://schemas.microsoft.com/office/powerpoint/2010/main" val="3712579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700" y="5141973"/>
            <a:ext cx="11295258"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041" y="5262296"/>
            <a:ext cx="4908166" cy="689514"/>
          </a:xfrm>
        </p:spPr>
        <p:txBody>
          <a:bodyPr anchor="ctr"/>
          <a:lstStyle>
            <a:lvl1pPr algn="l">
              <a:defRPr sz="1999"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699" y="601200"/>
            <a:ext cx="11289899" cy="4204800"/>
          </a:xfrm>
        </p:spPr>
        <p:txBody>
          <a:bodyPr anchor="ctr">
            <a:normAutofit/>
          </a:bodyPr>
          <a:lstStyle>
            <a:lvl1pPr>
              <a:defRPr sz="1999">
                <a:solidFill>
                  <a:schemeClr val="tx2"/>
                </a:solidFill>
              </a:defRPr>
            </a:lvl1pPr>
            <a:lvl2pPr>
              <a:defRPr sz="1799">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39329" y="5262297"/>
            <a:ext cx="5868458" cy="689515"/>
          </a:xfrm>
        </p:spPr>
        <p:txBody>
          <a:bodyPr anchor="ctr">
            <a:normAutofit/>
          </a:bodyPr>
          <a:lstStyle>
            <a:lvl1pPr marL="0" indent="0" algn="r">
              <a:buNone/>
              <a:defRPr sz="1100">
                <a:solidFill>
                  <a:schemeClr val="bg1"/>
                </a:solidFill>
              </a:defRPr>
            </a:lvl1pPr>
            <a:lvl2pPr marL="457063" indent="0">
              <a:buNone/>
              <a:defRPr sz="11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A753D76A-AFCE-4D96-B917-CBEF96F7D1EB}" type="datetimeFigureOut">
              <a:rPr lang="en-US" smtClean="0"/>
              <a:t>9/15/2019</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F25A965E-3C11-4F28-82DC-E30D63FAC43C}" type="slidenum">
              <a:rPr lang="en-US" smtClean="0"/>
              <a:t>‹#›</a:t>
            </a:fld>
            <a:endParaRPr lang="en-US"/>
          </a:p>
        </p:txBody>
      </p:sp>
    </p:spTree>
    <p:extLst>
      <p:ext uri="{BB962C8B-B14F-4D97-AF65-F5344CB8AC3E}">
        <p14:creationId xmlns:p14="http://schemas.microsoft.com/office/powerpoint/2010/main" val="339917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041" y="4693389"/>
            <a:ext cx="11026744" cy="566738"/>
          </a:xfrm>
        </p:spPr>
        <p:txBody>
          <a:bodyPr anchor="b">
            <a:normAutofit/>
          </a:bodyPr>
          <a:lstStyle>
            <a:lvl1pPr algn="l">
              <a:defRPr sz="2399"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701" y="599725"/>
            <a:ext cx="11287919" cy="3557252"/>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041" y="5260128"/>
            <a:ext cx="11026745" cy="598671"/>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753D76A-AFCE-4D96-B917-CBEF96F7D1EB}" type="datetimeFigureOut">
              <a:rPr lang="en-US" smtClean="0"/>
              <a:pPr/>
              <a:t>9/15/2019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5A965E-3C11-4F28-82DC-E30D63FAC43C}" type="slidenum">
              <a:rPr lang="en-US" smtClean="0"/>
              <a:pPr/>
              <a:t>‹#›</a:t>
            </a:fld>
            <a:endParaRPr lang="en-US"/>
          </a:p>
        </p:txBody>
      </p:sp>
    </p:spTree>
    <p:extLst>
      <p:ext uri="{BB962C8B-B14F-4D97-AF65-F5344CB8AC3E}">
        <p14:creationId xmlns:p14="http://schemas.microsoft.com/office/powerpoint/2010/main" val="112734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041" y="705124"/>
            <a:ext cx="11026744"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041" y="2336003"/>
            <a:ext cx="11026744"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3971" y="5956138"/>
            <a:ext cx="2844058" cy="365125"/>
          </a:xfrm>
          <a:prstGeom prst="rect">
            <a:avLst/>
          </a:prstGeom>
        </p:spPr>
        <p:txBody>
          <a:bodyPr vert="horz" lIns="91440" tIns="45720" rIns="91440" bIns="45720" rtlCol="0" anchor="ctr"/>
          <a:lstStyle>
            <a:lvl1pPr algn="r">
              <a:defRPr sz="900">
                <a:solidFill>
                  <a:schemeClr val="accent2"/>
                </a:solidFill>
              </a:defRPr>
            </a:lvl1pPr>
          </a:lstStyle>
          <a:p>
            <a:fld id="{A753D76A-AFCE-4D96-B917-CBEF96F7D1EB}" type="datetimeFigureOut">
              <a:rPr lang="en-US" smtClean="0"/>
              <a:pPr/>
              <a:t>9/15/2019</a:t>
            </a:fld>
            <a:endParaRPr lang="en-US"/>
          </a:p>
        </p:txBody>
      </p:sp>
      <p:sp>
        <p:nvSpPr>
          <p:cNvPr id="5" name="Footer Placeholder 4"/>
          <p:cNvSpPr>
            <a:spLocks noGrp="1"/>
          </p:cNvSpPr>
          <p:nvPr>
            <p:ph type="ftr" sz="quarter" idx="3"/>
          </p:nvPr>
        </p:nvSpPr>
        <p:spPr>
          <a:xfrm>
            <a:off x="581040" y="5951812"/>
            <a:ext cx="6915409"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5550" y="5956138"/>
            <a:ext cx="1052236" cy="365125"/>
          </a:xfrm>
          <a:prstGeom prst="rect">
            <a:avLst/>
          </a:prstGeom>
        </p:spPr>
        <p:txBody>
          <a:bodyPr vert="horz" lIns="91440" tIns="45720" rIns="91440" bIns="45720" rtlCol="0" anchor="ctr"/>
          <a:lstStyle>
            <a:lvl1pPr algn="r">
              <a:defRPr sz="900">
                <a:solidFill>
                  <a:schemeClr val="accent2"/>
                </a:solidFill>
              </a:defRPr>
            </a:lvl1pPr>
          </a:lstStyle>
          <a:p>
            <a:fld id="{F25A965E-3C11-4F28-82DC-E30D63FAC43C}" type="slidenum">
              <a:rPr lang="en-US" smtClean="0"/>
              <a:pPr/>
              <a:t>‹#›</a:t>
            </a:fld>
            <a:endParaRPr lang="en-US"/>
          </a:p>
        </p:txBody>
      </p:sp>
      <p:sp>
        <p:nvSpPr>
          <p:cNvPr id="9" name="Rectangle 8"/>
          <p:cNvSpPr/>
          <p:nvPr/>
        </p:nvSpPr>
        <p:spPr>
          <a:xfrm>
            <a:off x="446418" y="457200"/>
            <a:ext cx="3702356"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0052" y="453643"/>
            <a:ext cx="3702356"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0725" y="457200"/>
            <a:ext cx="3702356"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3980793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063" rtl="0" eaLnBrk="1" latinLnBrk="0" hangingPunct="1">
        <a:spcBef>
          <a:spcPct val="0"/>
        </a:spcBef>
        <a:buNone/>
        <a:defRPr sz="2799"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5908" indent="-305908"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799" kern="1200">
          <a:solidFill>
            <a:schemeClr val="tx2"/>
          </a:solidFill>
          <a:latin typeface="+mn-lt"/>
          <a:ea typeface="+mn-ea"/>
          <a:cs typeface="+mn-cs"/>
        </a:defRPr>
      </a:lvl1pPr>
      <a:lvl2pPr marL="629811" indent="-305908"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9730" indent="-269919"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627" indent="-233930"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519" indent="-233930"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89943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19934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25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16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xml"/><Relationship Id="rId5" Type="http://schemas.microsoft.com/office/2007/relationships/hdphoto" Target="../media/hdphoto1.wdp"/><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0012" y="1371600"/>
            <a:ext cx="10134600" cy="947736"/>
          </a:xfrm>
          <a:noFill/>
        </p:spPr>
        <p:txBody>
          <a:bodyPr>
            <a:normAutofit fontScale="90000"/>
          </a:bodyPr>
          <a:lstStyle/>
          <a:p>
            <a:r>
              <a:rPr lang="en-US" b="1" dirty="0">
                <a:solidFill>
                  <a:schemeClr val="accent1"/>
                </a:solidFill>
                <a:effectLst>
                  <a:outerShdw blurRad="50800" dist="38100" dir="5400000" algn="t">
                    <a:srgbClr val="000000">
                      <a:alpha val="40000"/>
                    </a:srgbClr>
                  </a:outerShdw>
                </a:effectLst>
              </a:rPr>
              <a:t>UTPS</a:t>
            </a:r>
            <a:br>
              <a:rPr lang="en-US" dirty="0">
                <a:solidFill>
                  <a:schemeClr val="accent1"/>
                </a:solidFill>
              </a:rPr>
            </a:br>
            <a:r>
              <a:rPr lang="en-US" b="1" dirty="0">
                <a:solidFill>
                  <a:schemeClr val="accent1"/>
                </a:solidFill>
                <a:effectLst>
                  <a:outerShdw blurRad="50800" dist="38100" dir="5400000" algn="t">
                    <a:srgbClr val="000000">
                      <a:alpha val="40000"/>
                    </a:srgbClr>
                  </a:outerShdw>
                </a:effectLst>
              </a:rPr>
              <a:t>NATURAL GAS PIPELINE</a:t>
            </a:r>
            <a:br>
              <a:rPr lang="en-US" dirty="0">
                <a:solidFill>
                  <a:schemeClr val="accent1"/>
                </a:solidFill>
              </a:rPr>
            </a:br>
            <a:r>
              <a:rPr lang="en-US" b="1" dirty="0">
                <a:solidFill>
                  <a:schemeClr val="accent1"/>
                </a:solidFill>
                <a:effectLst>
                  <a:outerShdw blurRad="50800" dist="38100" dir="5400000" algn="t">
                    <a:srgbClr val="000000">
                      <a:alpha val="40000"/>
                    </a:srgbClr>
                  </a:outerShdw>
                </a:effectLst>
              </a:rPr>
              <a:t>SAFETY SEMINAR</a:t>
            </a:r>
            <a:endParaRPr lang="en-US" dirty="0">
              <a:solidFill>
                <a:schemeClr val="accent1"/>
              </a:solidFill>
            </a:endParaRPr>
          </a:p>
        </p:txBody>
      </p:sp>
      <p:pic>
        <p:nvPicPr>
          <p:cNvPr id="16" name="Picture Placeholder 15"/>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8834" r="18834"/>
          <a:stretch>
            <a:fillRect/>
          </a:stretch>
        </p:blipFill>
        <p:spPr>
          <a:xfrm>
            <a:off x="1634550" y="3009899"/>
            <a:ext cx="2592388" cy="3314700"/>
          </a:xfrm>
        </p:spPr>
      </p:pic>
      <p:pic>
        <p:nvPicPr>
          <p:cNvPr id="18" name="Picture Placeholder 17"/>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7379" b="7379"/>
          <a:stretch>
            <a:fillRect/>
          </a:stretch>
        </p:blipFill>
        <p:spPr>
          <a:xfrm>
            <a:off x="4787507" y="3009899"/>
            <a:ext cx="2592388" cy="3314700"/>
          </a:xfrm>
        </p:spPr>
      </p:pic>
      <p:pic>
        <p:nvPicPr>
          <p:cNvPr id="8" name="Picture Placeholder 7"/>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rcRect l="23941" r="23941"/>
          <a:stretch>
            <a:fillRect/>
          </a:stretch>
        </p:blipFill>
        <p:spPr>
          <a:xfrm>
            <a:off x="7940463" y="3009899"/>
            <a:ext cx="2592388" cy="3314701"/>
          </a:xfrm>
        </p:spPr>
      </p:pic>
    </p:spTree>
    <p:extLst>
      <p:ext uri="{BB962C8B-B14F-4D97-AF65-F5344CB8AC3E}">
        <p14:creationId xmlns:p14="http://schemas.microsoft.com/office/powerpoint/2010/main" val="162057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CFR 49 Part 190-199</a:t>
            </a:r>
          </a:p>
        </p:txBody>
      </p:sp>
      <p:sp>
        <p:nvSpPr>
          <p:cNvPr id="5" name="Content Placeholder 4"/>
          <p:cNvSpPr>
            <a:spLocks noGrp="1"/>
          </p:cNvSpPr>
          <p:nvPr>
            <p:ph sz="half" idx="1"/>
          </p:nvPr>
        </p:nvSpPr>
        <p:spPr>
          <a:xfrm>
            <a:off x="581042" y="2228004"/>
            <a:ext cx="10694970" cy="3633047"/>
          </a:xfrm>
        </p:spPr>
        <p:txBody>
          <a:bodyPr>
            <a:noAutofit/>
          </a:bodyPr>
          <a:lstStyle/>
          <a:p>
            <a:r>
              <a:rPr lang="en-US" sz="2200" dirty="0">
                <a:solidFill>
                  <a:srgbClr val="000000"/>
                </a:solidFill>
                <a:latin typeface="Arial" panose="020B0604020202020204" pitchFamily="34" charset="0"/>
              </a:rPr>
              <a:t>Congress adopts The Natural Gas Pipeline Safety Act on August 12, 1968 </a:t>
            </a:r>
            <a:endParaRPr lang="en-US" sz="2200" dirty="0">
              <a:solidFill>
                <a:srgbClr val="000000"/>
              </a:solidFill>
              <a:latin typeface="Wingdings" panose="05000000000000000000" pitchFamily="2" charset="2"/>
            </a:endParaRPr>
          </a:p>
          <a:p>
            <a:r>
              <a:rPr lang="en-US" sz="2200" dirty="0">
                <a:solidFill>
                  <a:srgbClr val="000000"/>
                </a:solidFill>
                <a:latin typeface="Arial" panose="020B0604020202020204" pitchFamily="34" charset="0"/>
              </a:rPr>
              <a:t>DOT, adopts existing state standards within 3 months as interim standards Part 190</a:t>
            </a:r>
          </a:p>
          <a:p>
            <a:r>
              <a:rPr lang="en-US" sz="2200" dirty="0">
                <a:solidFill>
                  <a:srgbClr val="000000"/>
                </a:solidFill>
                <a:latin typeface="Arial" panose="020B0604020202020204" pitchFamily="34" charset="0"/>
              </a:rPr>
              <a:t>Interim standards were essentially ASME B31.8 </a:t>
            </a:r>
            <a:endParaRPr lang="en-US" sz="2200" dirty="0">
              <a:solidFill>
                <a:srgbClr val="000000"/>
              </a:solidFill>
              <a:latin typeface="Wingdings" panose="05000000000000000000" pitchFamily="2" charset="2"/>
            </a:endParaRPr>
          </a:p>
          <a:p>
            <a:r>
              <a:rPr lang="en-US" sz="2200" dirty="0">
                <a:solidFill>
                  <a:srgbClr val="000000"/>
                </a:solidFill>
                <a:latin typeface="Arial" panose="020B0604020202020204" pitchFamily="34" charset="0"/>
              </a:rPr>
              <a:t>Part 192 Final Rule on August 19, 1970</a:t>
            </a:r>
            <a:endParaRPr lang="en-US" sz="2200" dirty="0"/>
          </a:p>
        </p:txBody>
      </p:sp>
    </p:spTree>
    <p:extLst>
      <p:ext uri="{BB962C8B-B14F-4D97-AF65-F5344CB8AC3E}">
        <p14:creationId xmlns:p14="http://schemas.microsoft.com/office/powerpoint/2010/main" val="266585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p:txBody>
          <a:bodyPr/>
          <a:lstStyle/>
          <a:p>
            <a:r>
              <a:rPr lang="en-US" dirty="0"/>
              <a:t>Pipeline Codes	</a:t>
            </a:r>
          </a:p>
        </p:txBody>
      </p:sp>
      <p:sp>
        <p:nvSpPr>
          <p:cNvPr id="14339" name="Rectangle 1027"/>
          <p:cNvSpPr>
            <a:spLocks noGrp="1" noChangeArrowheads="1"/>
          </p:cNvSpPr>
          <p:nvPr>
            <p:ph sz="half" idx="1"/>
          </p:nvPr>
        </p:nvSpPr>
        <p:spPr>
          <a:xfrm>
            <a:off x="1217612" y="1981200"/>
            <a:ext cx="5791200" cy="4529137"/>
          </a:xfrm>
        </p:spPr>
        <p:txBody>
          <a:bodyPr>
            <a:normAutofit/>
          </a:bodyPr>
          <a:lstStyle/>
          <a:p>
            <a:r>
              <a:rPr lang="en-US" altLang="en-US" sz="2700" b="1" dirty="0"/>
              <a:t>49 CFR 190 </a:t>
            </a:r>
            <a:r>
              <a:rPr lang="en-US" altLang="en-US" sz="2700" dirty="0"/>
              <a:t>– Pipeline Safety Program Procedures</a:t>
            </a:r>
          </a:p>
          <a:p>
            <a:r>
              <a:rPr lang="en-US" altLang="en-US" sz="2700" b="1" dirty="0"/>
              <a:t>49 CFR 191 </a:t>
            </a:r>
            <a:r>
              <a:rPr lang="en-US" altLang="en-US" sz="2700" dirty="0"/>
              <a:t>– Transportation of Natural and Other Gas by Pipeline; Reports of Leaks</a:t>
            </a:r>
          </a:p>
          <a:p>
            <a:r>
              <a:rPr lang="en-US" altLang="en-US" sz="2700" b="1" dirty="0"/>
              <a:t>49 CFR 192 </a:t>
            </a:r>
            <a:r>
              <a:rPr lang="en-US" altLang="en-US" sz="2700" dirty="0"/>
              <a:t>– Transportation of Natural and Other Gas by Pipeline; Minimum Federal Safety Standards</a:t>
            </a:r>
          </a:p>
        </p:txBody>
      </p:sp>
      <p:pic>
        <p:nvPicPr>
          <p:cNvPr id="6" name="Content Placeholder 5"/>
          <p:cNvPicPr>
            <a:picLocks noGrp="1" noChangeAspect="1"/>
          </p:cNvPicPr>
          <p:nvPr>
            <p:ph sz="half" idx="2"/>
          </p:nvPr>
        </p:nvPicPr>
        <p:blipFill>
          <a:blip r:embed="rId3"/>
          <a:stretch>
            <a:fillRect/>
          </a:stretch>
        </p:blipFill>
        <p:spPr>
          <a:xfrm>
            <a:off x="7466012" y="2002971"/>
            <a:ext cx="2971800" cy="4653851"/>
          </a:xfrm>
        </p:spPr>
      </p:pic>
      <p:sp>
        <p:nvSpPr>
          <p:cNvPr id="3" name="Slide Number Placeholder 2"/>
          <p:cNvSpPr>
            <a:spLocks noGrp="1"/>
          </p:cNvSpPr>
          <p:nvPr>
            <p:ph type="sldNum" sz="quarter" idx="12"/>
          </p:nvPr>
        </p:nvSpPr>
        <p:spPr/>
        <p:txBody>
          <a:bodyPr/>
          <a:lstStyle/>
          <a:p>
            <a:fld id="{4FAB73BC-B049-4115-A692-8D63A059BFB8}" type="slidenum">
              <a:rPr lang="en-US" smtClean="0"/>
              <a:pPr/>
              <a:t>11</a:t>
            </a:fld>
            <a:endParaRPr lang="en-US" dirty="0"/>
          </a:p>
        </p:txBody>
      </p:sp>
    </p:spTree>
    <p:extLst>
      <p:ext uri="{BB962C8B-B14F-4D97-AF65-F5344CB8AC3E}">
        <p14:creationId xmlns:p14="http://schemas.microsoft.com/office/powerpoint/2010/main" val="418325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p:txBody>
          <a:bodyPr/>
          <a:lstStyle/>
          <a:p>
            <a:r>
              <a:rPr lang="en-US" dirty="0"/>
              <a:t>Pipeline Codes	</a:t>
            </a:r>
          </a:p>
        </p:txBody>
      </p:sp>
      <p:sp>
        <p:nvSpPr>
          <p:cNvPr id="15364" name="Rectangle 1027"/>
          <p:cNvSpPr>
            <a:spLocks noGrp="1" noChangeArrowheads="1"/>
          </p:cNvSpPr>
          <p:nvPr>
            <p:ph sz="half" idx="1"/>
          </p:nvPr>
        </p:nvSpPr>
        <p:spPr>
          <a:xfrm>
            <a:off x="1217612" y="2507343"/>
            <a:ext cx="4709160" cy="4529137"/>
          </a:xfrm>
        </p:spPr>
        <p:txBody>
          <a:bodyPr>
            <a:noAutofit/>
          </a:bodyPr>
          <a:lstStyle/>
          <a:p>
            <a:r>
              <a:rPr lang="en-US" altLang="en-US" sz="2700" b="1" dirty="0"/>
              <a:t>49 CFR 193 </a:t>
            </a:r>
            <a:r>
              <a:rPr lang="en-US" altLang="en-US" sz="2700" dirty="0"/>
              <a:t>– Liquefied Natural Gas:  Federal Safety Standards</a:t>
            </a:r>
          </a:p>
          <a:p>
            <a:r>
              <a:rPr lang="en-US" altLang="en-US" sz="2700" b="1" dirty="0"/>
              <a:t>49 CFR 195 </a:t>
            </a:r>
            <a:r>
              <a:rPr lang="en-US" altLang="en-US" sz="2700" dirty="0"/>
              <a:t>– Transportation of Hazardous Liquids by Pipeline</a:t>
            </a:r>
          </a:p>
          <a:p>
            <a:r>
              <a:rPr lang="en-US" altLang="en-US" sz="2700" b="1" dirty="0"/>
              <a:t>49 CFR 199 </a:t>
            </a:r>
            <a:r>
              <a:rPr lang="en-US" altLang="en-US" sz="2700" dirty="0"/>
              <a:t>– Drug and Alcohol Testing Regulations and Procedures</a:t>
            </a:r>
          </a:p>
          <a:p>
            <a:endParaRPr lang="en-US" altLang="en-US" sz="2700" dirty="0"/>
          </a:p>
        </p:txBody>
      </p:sp>
      <p:pic>
        <p:nvPicPr>
          <p:cNvPr id="16" name="Picture 2" descr="F:\GRP\ENG\PWRPT\GAH\P0002234.JPG"/>
          <p:cNvPicPr>
            <a:picLocks noGrp="1" noChangeAspect="1" noChangeArrowheads="1"/>
          </p:cNvPicPr>
          <p:nvPr>
            <p:ph sz="half" idx="2"/>
          </p:nvPr>
        </p:nvPicPr>
        <p:blipFill>
          <a:blip r:embed="rId3" cstate="print"/>
          <a:srcRect/>
          <a:stretch>
            <a:fillRect/>
          </a:stretch>
        </p:blipFill>
        <p:spPr bwMode="auto">
          <a:xfrm>
            <a:off x="6115749" y="2514600"/>
            <a:ext cx="4449099" cy="3336824"/>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pPr/>
              <a:t>12</a:t>
            </a:fld>
            <a:endParaRPr lang="en-US" dirty="0"/>
          </a:p>
        </p:txBody>
      </p:sp>
    </p:spTree>
    <p:extLst>
      <p:ext uri="{BB962C8B-B14F-4D97-AF65-F5344CB8AC3E}">
        <p14:creationId xmlns:p14="http://schemas.microsoft.com/office/powerpoint/2010/main" val="180524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 and Standards Interaction </a:t>
            </a:r>
          </a:p>
        </p:txBody>
      </p:sp>
      <p:grpSp>
        <p:nvGrpSpPr>
          <p:cNvPr id="10" name="Group 9"/>
          <p:cNvGrpSpPr/>
          <p:nvPr/>
        </p:nvGrpSpPr>
        <p:grpSpPr>
          <a:xfrm>
            <a:off x="6018212" y="2133600"/>
            <a:ext cx="5281879" cy="4114800"/>
            <a:chOff x="2665412" y="973545"/>
            <a:chExt cx="6868773" cy="5351055"/>
          </a:xfrm>
        </p:grpSpPr>
        <p:sp>
          <p:nvSpPr>
            <p:cNvPr id="4" name="Oval 3"/>
            <p:cNvSpPr/>
            <p:nvPr/>
          </p:nvSpPr>
          <p:spPr>
            <a:xfrm>
              <a:off x="5404968" y="2573745"/>
              <a:ext cx="1600200" cy="1600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t>Part 192</a:t>
              </a:r>
            </a:p>
          </p:txBody>
        </p:sp>
        <p:sp>
          <p:nvSpPr>
            <p:cNvPr id="5" name="Oval 4"/>
            <p:cNvSpPr/>
            <p:nvPr/>
          </p:nvSpPr>
          <p:spPr>
            <a:xfrm>
              <a:off x="2665412" y="2019300"/>
              <a:ext cx="1600200" cy="1600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NFPA</a:t>
              </a:r>
            </a:p>
          </p:txBody>
        </p:sp>
        <p:sp>
          <p:nvSpPr>
            <p:cNvPr id="6" name="Oval 5"/>
            <p:cNvSpPr/>
            <p:nvPr/>
          </p:nvSpPr>
          <p:spPr>
            <a:xfrm>
              <a:off x="3046412" y="4038600"/>
              <a:ext cx="1600200" cy="16002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ASME</a:t>
              </a:r>
            </a:p>
          </p:txBody>
        </p:sp>
        <p:sp>
          <p:nvSpPr>
            <p:cNvPr id="7" name="Oval 6"/>
            <p:cNvSpPr/>
            <p:nvPr/>
          </p:nvSpPr>
          <p:spPr>
            <a:xfrm>
              <a:off x="7389812" y="973545"/>
              <a:ext cx="1600200" cy="16002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API</a:t>
              </a:r>
            </a:p>
          </p:txBody>
        </p:sp>
        <p:sp>
          <p:nvSpPr>
            <p:cNvPr id="8" name="Oval 7"/>
            <p:cNvSpPr/>
            <p:nvPr/>
          </p:nvSpPr>
          <p:spPr>
            <a:xfrm>
              <a:off x="7933985" y="3124200"/>
              <a:ext cx="1600200" cy="16002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a:t>USC and Parts 190-199</a:t>
              </a:r>
            </a:p>
          </p:txBody>
        </p:sp>
        <p:sp>
          <p:nvSpPr>
            <p:cNvPr id="9" name="Oval 8"/>
            <p:cNvSpPr/>
            <p:nvPr/>
          </p:nvSpPr>
          <p:spPr>
            <a:xfrm>
              <a:off x="6076350" y="4724400"/>
              <a:ext cx="16002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ASTM</a:t>
              </a:r>
            </a:p>
          </p:txBody>
        </p:sp>
        <p:sp>
          <p:nvSpPr>
            <p:cNvPr id="11" name="Arrow: Up-Down 10"/>
            <p:cNvSpPr/>
            <p:nvPr/>
          </p:nvSpPr>
          <p:spPr>
            <a:xfrm rot="6183291">
              <a:off x="4568589" y="2295254"/>
              <a:ext cx="533400" cy="1574296"/>
            </a:xfrm>
            <a:prstGeom prst="upDown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Arrow: Up-Down 11"/>
            <p:cNvSpPr/>
            <p:nvPr/>
          </p:nvSpPr>
          <p:spPr>
            <a:xfrm rot="20341724">
              <a:off x="6316252" y="3857020"/>
              <a:ext cx="533400" cy="1162816"/>
            </a:xfrm>
            <a:prstGeom prst="upDown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 name="Arrow: Up-Down 12"/>
            <p:cNvSpPr/>
            <p:nvPr/>
          </p:nvSpPr>
          <p:spPr>
            <a:xfrm rot="3228236">
              <a:off x="4812037" y="3393176"/>
              <a:ext cx="533400" cy="1561458"/>
            </a:xfrm>
            <a:prstGeom prst="upDown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Arrow: Up-Down 13"/>
            <p:cNvSpPr/>
            <p:nvPr/>
          </p:nvSpPr>
          <p:spPr>
            <a:xfrm rot="2819472">
              <a:off x="6954001" y="1856633"/>
              <a:ext cx="533400" cy="1415451"/>
            </a:xfrm>
            <a:prstGeom prst="upDown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5" name="Arrow: Up-Down 14"/>
            <p:cNvSpPr/>
            <p:nvPr/>
          </p:nvSpPr>
          <p:spPr>
            <a:xfrm rot="16949663">
              <a:off x="7185180" y="2998225"/>
              <a:ext cx="533400" cy="1408863"/>
            </a:xfrm>
            <a:prstGeom prst="upDown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19" name="Content Placeholder 2"/>
          <p:cNvSpPr>
            <a:spLocks noGrp="1"/>
          </p:cNvSpPr>
          <p:nvPr>
            <p:ph sz="half" idx="1"/>
          </p:nvPr>
        </p:nvSpPr>
        <p:spPr>
          <a:xfrm>
            <a:off x="701394" y="2275233"/>
            <a:ext cx="4936286" cy="3633047"/>
          </a:xfrm>
        </p:spPr>
        <p:txBody>
          <a:bodyPr/>
          <a:lstStyle/>
          <a:p>
            <a:r>
              <a:rPr lang="en-US" sz="2400" dirty="0"/>
              <a:t>Part 192 interacts with other setting documents. </a:t>
            </a:r>
          </a:p>
          <a:p>
            <a:r>
              <a:rPr lang="en-US" sz="2400" dirty="0"/>
              <a:t>Part 192 is approximately 152 pages.</a:t>
            </a:r>
          </a:p>
          <a:p>
            <a:r>
              <a:rPr lang="en-US" sz="2400" dirty="0"/>
              <a:t>When incorporating all of these documents it is1000’s of pages.</a:t>
            </a:r>
            <a:endParaRPr lang="en-US" dirty="0"/>
          </a:p>
        </p:txBody>
      </p:sp>
    </p:spTree>
    <p:extLst>
      <p:ext uri="{BB962C8B-B14F-4D97-AF65-F5344CB8AC3E}">
        <p14:creationId xmlns:p14="http://schemas.microsoft.com/office/powerpoint/2010/main" val="81386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85788"/>
            <a:ext cx="4641850" cy="1041400"/>
          </a:xfrm>
        </p:spPr>
        <p:txBody>
          <a:bodyPr>
            <a:noAutofit/>
          </a:bodyPr>
          <a:lstStyle/>
          <a:p>
            <a:r>
              <a:rPr lang="en-US" sz="2799" dirty="0"/>
              <a:t>Standards Referenced </a:t>
            </a:r>
            <a:br>
              <a:rPr lang="en-US" sz="2799" dirty="0"/>
            </a:br>
            <a:r>
              <a:rPr lang="en-US" sz="2799" dirty="0"/>
              <a:t>in ASTM D2513-12ae1</a:t>
            </a:r>
          </a:p>
        </p:txBody>
      </p:sp>
      <p:sp>
        <p:nvSpPr>
          <p:cNvPr id="3" name="Content Placeholder 2"/>
          <p:cNvSpPr>
            <a:spLocks noGrp="1"/>
          </p:cNvSpPr>
          <p:nvPr>
            <p:ph idx="4294967295"/>
          </p:nvPr>
        </p:nvSpPr>
        <p:spPr>
          <a:xfrm>
            <a:off x="7347176" y="685800"/>
            <a:ext cx="2057400" cy="457200"/>
          </a:xfrm>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r>
              <a:rPr lang="en-US" sz="1999" dirty="0"/>
              <a:t>CFR 49 part 192</a:t>
            </a:r>
          </a:p>
        </p:txBody>
      </p:sp>
      <p:sp>
        <p:nvSpPr>
          <p:cNvPr id="4" name="Content Placeholder 2"/>
          <p:cNvSpPr txBox="1">
            <a:spLocks/>
          </p:cNvSpPr>
          <p:nvPr/>
        </p:nvSpPr>
        <p:spPr>
          <a:xfrm>
            <a:off x="7364718" y="1202625"/>
            <a:ext cx="2056864" cy="457080"/>
          </a:xfrm>
          <a:prstGeom prst="rect">
            <a:avLst/>
          </a:prstGeom>
        </p:spPr>
        <p:style>
          <a:lnRef idx="1">
            <a:schemeClr val="accent6"/>
          </a:lnRef>
          <a:fillRef idx="2">
            <a:schemeClr val="accent6"/>
          </a:fillRef>
          <a:effectRef idx="1">
            <a:schemeClr val="accent6"/>
          </a:effectRef>
          <a:fontRef idx="minor">
            <a:schemeClr val="dk1"/>
          </a:fontRef>
        </p:style>
        <p:txBody>
          <a:bodyPr vert="horz" lIns="91416" tIns="45708" rIns="91416" bIns="45708"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999" dirty="0"/>
              <a:t>ASTM D2513-12ae1</a:t>
            </a:r>
          </a:p>
        </p:txBody>
      </p:sp>
      <p:cxnSp>
        <p:nvCxnSpPr>
          <p:cNvPr id="6" name="Straight Connector 5"/>
          <p:cNvCxnSpPr>
            <a:stCxn id="3" idx="2"/>
            <a:endCxn id="4" idx="0"/>
          </p:cNvCxnSpPr>
          <p:nvPr/>
        </p:nvCxnSpPr>
        <p:spPr>
          <a:xfrm>
            <a:off x="8375876" y="1143000"/>
            <a:ext cx="17274" cy="59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2"/>
            <a:endCxn id="22" idx="3"/>
          </p:cNvCxnSpPr>
          <p:nvPr/>
        </p:nvCxnSpPr>
        <p:spPr>
          <a:xfrm flipH="1">
            <a:off x="4087911" y="1659705"/>
            <a:ext cx="4305240" cy="8864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2"/>
            <a:endCxn id="23" idx="0"/>
          </p:cNvCxnSpPr>
          <p:nvPr/>
        </p:nvCxnSpPr>
        <p:spPr>
          <a:xfrm flipH="1">
            <a:off x="7364406" y="1659705"/>
            <a:ext cx="1028745" cy="1262831"/>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4" idx="2"/>
            <a:endCxn id="14" idx="0"/>
          </p:cNvCxnSpPr>
          <p:nvPr/>
        </p:nvCxnSpPr>
        <p:spPr>
          <a:xfrm>
            <a:off x="8393150" y="1659705"/>
            <a:ext cx="1766680" cy="997782"/>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4" idx="2"/>
          </p:cNvCxnSpPr>
          <p:nvPr/>
        </p:nvCxnSpPr>
        <p:spPr>
          <a:xfrm>
            <a:off x="8393150" y="1659705"/>
            <a:ext cx="912970" cy="1129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 idx="2"/>
            <a:endCxn id="8" idx="0"/>
          </p:cNvCxnSpPr>
          <p:nvPr/>
        </p:nvCxnSpPr>
        <p:spPr>
          <a:xfrm>
            <a:off x="8393150" y="1659705"/>
            <a:ext cx="1765078" cy="1797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4" idx="2"/>
            <a:endCxn id="9" idx="0"/>
          </p:cNvCxnSpPr>
          <p:nvPr/>
        </p:nvCxnSpPr>
        <p:spPr>
          <a:xfrm flipH="1">
            <a:off x="7136362" y="1659705"/>
            <a:ext cx="1256789" cy="2556474"/>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4" idx="2"/>
            <a:endCxn id="21" idx="0"/>
          </p:cNvCxnSpPr>
          <p:nvPr/>
        </p:nvCxnSpPr>
        <p:spPr>
          <a:xfrm flipH="1">
            <a:off x="5433971" y="1659705"/>
            <a:ext cx="2959179" cy="2239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4" idx="2"/>
            <a:endCxn id="20" idx="3"/>
          </p:cNvCxnSpPr>
          <p:nvPr/>
        </p:nvCxnSpPr>
        <p:spPr>
          <a:xfrm flipH="1">
            <a:off x="4413775" y="1659705"/>
            <a:ext cx="3979375" cy="2166189"/>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4" idx="2"/>
            <a:endCxn id="12" idx="0"/>
          </p:cNvCxnSpPr>
          <p:nvPr/>
        </p:nvCxnSpPr>
        <p:spPr>
          <a:xfrm flipH="1">
            <a:off x="3882925" y="1659705"/>
            <a:ext cx="4510225" cy="3436721"/>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 idx="2"/>
            <a:endCxn id="27" idx="0"/>
          </p:cNvCxnSpPr>
          <p:nvPr/>
        </p:nvCxnSpPr>
        <p:spPr>
          <a:xfrm flipH="1">
            <a:off x="5667854" y="1659705"/>
            <a:ext cx="2725297" cy="2795691"/>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4" idx="2"/>
            <a:endCxn id="10" idx="0"/>
          </p:cNvCxnSpPr>
          <p:nvPr/>
        </p:nvCxnSpPr>
        <p:spPr>
          <a:xfrm>
            <a:off x="8393151" y="1659705"/>
            <a:ext cx="408969" cy="319157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 idx="2"/>
            <a:endCxn id="26" idx="0"/>
          </p:cNvCxnSpPr>
          <p:nvPr/>
        </p:nvCxnSpPr>
        <p:spPr>
          <a:xfrm>
            <a:off x="8393151" y="1659705"/>
            <a:ext cx="394546" cy="2548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4" idx="2"/>
            <a:endCxn id="7" idx="0"/>
          </p:cNvCxnSpPr>
          <p:nvPr/>
        </p:nvCxnSpPr>
        <p:spPr>
          <a:xfrm>
            <a:off x="8393151" y="1659705"/>
            <a:ext cx="747694" cy="3656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4" idx="2"/>
            <a:endCxn id="15" idx="0"/>
          </p:cNvCxnSpPr>
          <p:nvPr/>
        </p:nvCxnSpPr>
        <p:spPr>
          <a:xfrm>
            <a:off x="8393151" y="1659705"/>
            <a:ext cx="2017820" cy="25377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4" idx="2"/>
            <a:endCxn id="18" idx="0"/>
          </p:cNvCxnSpPr>
          <p:nvPr/>
        </p:nvCxnSpPr>
        <p:spPr>
          <a:xfrm flipH="1">
            <a:off x="6148929" y="1659705"/>
            <a:ext cx="2244221" cy="3663858"/>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4" idx="2"/>
            <a:endCxn id="11" idx="0"/>
          </p:cNvCxnSpPr>
          <p:nvPr/>
        </p:nvCxnSpPr>
        <p:spPr>
          <a:xfrm flipH="1">
            <a:off x="8203644" y="1659705"/>
            <a:ext cx="189507" cy="4219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4" idx="2"/>
            <a:endCxn id="16" idx="0"/>
          </p:cNvCxnSpPr>
          <p:nvPr/>
        </p:nvCxnSpPr>
        <p:spPr>
          <a:xfrm>
            <a:off x="8393151" y="1659705"/>
            <a:ext cx="1829181" cy="4404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4" idx="2"/>
            <a:endCxn id="19" idx="0"/>
          </p:cNvCxnSpPr>
          <p:nvPr/>
        </p:nvCxnSpPr>
        <p:spPr>
          <a:xfrm flipH="1">
            <a:off x="3349664" y="1659705"/>
            <a:ext cx="5043486" cy="4219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4" idx="2"/>
            <a:endCxn id="13" idx="3"/>
          </p:cNvCxnSpPr>
          <p:nvPr/>
        </p:nvCxnSpPr>
        <p:spPr>
          <a:xfrm flipH="1">
            <a:off x="4316452" y="1659705"/>
            <a:ext cx="4076699" cy="2984524"/>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4" idx="2"/>
            <a:endCxn id="17" idx="0"/>
          </p:cNvCxnSpPr>
          <p:nvPr/>
        </p:nvCxnSpPr>
        <p:spPr>
          <a:xfrm flipH="1">
            <a:off x="6355523" y="1659705"/>
            <a:ext cx="2037627" cy="4396279"/>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402598" y="5316476"/>
            <a:ext cx="1476494" cy="369108"/>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1799" dirty="0"/>
              <a:t>ASTM D1600</a:t>
            </a:r>
          </a:p>
        </p:txBody>
      </p:sp>
      <p:sp>
        <p:nvSpPr>
          <p:cNvPr id="16" name="Rectangle 15"/>
          <p:cNvSpPr/>
          <p:nvPr/>
        </p:nvSpPr>
        <p:spPr>
          <a:xfrm>
            <a:off x="9498507" y="6064174"/>
            <a:ext cx="1447648" cy="369108"/>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1799" dirty="0"/>
              <a:t>ASTM F1473</a:t>
            </a:r>
          </a:p>
        </p:txBody>
      </p:sp>
      <p:sp>
        <p:nvSpPr>
          <p:cNvPr id="17" name="Rectangle 16"/>
          <p:cNvSpPr/>
          <p:nvPr/>
        </p:nvSpPr>
        <p:spPr>
          <a:xfrm>
            <a:off x="5681379" y="6055984"/>
            <a:ext cx="1348288" cy="369108"/>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1799" dirty="0"/>
              <a:t>ASTM D543</a:t>
            </a:r>
          </a:p>
        </p:txBody>
      </p:sp>
      <p:sp>
        <p:nvSpPr>
          <p:cNvPr id="18" name="Rectangle 17"/>
          <p:cNvSpPr/>
          <p:nvPr/>
        </p:nvSpPr>
        <p:spPr>
          <a:xfrm>
            <a:off x="5474785" y="5323562"/>
            <a:ext cx="1348288" cy="369108"/>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1799" dirty="0"/>
              <a:t>ASTM D618</a:t>
            </a:r>
          </a:p>
        </p:txBody>
      </p:sp>
      <p:sp>
        <p:nvSpPr>
          <p:cNvPr id="19" name="Rectangle 18"/>
          <p:cNvSpPr/>
          <p:nvPr/>
        </p:nvSpPr>
        <p:spPr>
          <a:xfrm>
            <a:off x="2611417" y="5879557"/>
            <a:ext cx="1476494" cy="369108"/>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1799" dirty="0"/>
              <a:t>ASTM D1898</a:t>
            </a:r>
          </a:p>
        </p:txBody>
      </p:sp>
      <p:sp>
        <p:nvSpPr>
          <p:cNvPr id="22" name="Rectangle 21"/>
          <p:cNvSpPr/>
          <p:nvPr/>
        </p:nvSpPr>
        <p:spPr>
          <a:xfrm>
            <a:off x="2611417" y="2361579"/>
            <a:ext cx="1476494" cy="369108"/>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1799" dirty="0"/>
              <a:t>ASTM D2683</a:t>
            </a:r>
          </a:p>
        </p:txBody>
      </p:sp>
      <p:sp>
        <p:nvSpPr>
          <p:cNvPr id="12" name="Rectangle 11"/>
          <p:cNvSpPr/>
          <p:nvPr/>
        </p:nvSpPr>
        <p:spPr>
          <a:xfrm>
            <a:off x="3144678" y="5096426"/>
            <a:ext cx="1476494" cy="369108"/>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1799" dirty="0"/>
              <a:t>ASTM D1599</a:t>
            </a:r>
          </a:p>
        </p:txBody>
      </p:sp>
      <p:sp>
        <p:nvSpPr>
          <p:cNvPr id="13" name="Rectangle 12"/>
          <p:cNvSpPr/>
          <p:nvPr/>
        </p:nvSpPr>
        <p:spPr>
          <a:xfrm>
            <a:off x="2839958" y="4459674"/>
            <a:ext cx="1476494" cy="369108"/>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1799" dirty="0"/>
              <a:t>ASTM D2122</a:t>
            </a:r>
          </a:p>
        </p:txBody>
      </p:sp>
      <p:sp>
        <p:nvSpPr>
          <p:cNvPr id="20" name="Rectangle 19"/>
          <p:cNvSpPr/>
          <p:nvPr/>
        </p:nvSpPr>
        <p:spPr>
          <a:xfrm>
            <a:off x="2937281" y="3641340"/>
            <a:ext cx="1476494" cy="369108"/>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1799" dirty="0"/>
              <a:t>ASTM D2774</a:t>
            </a:r>
          </a:p>
        </p:txBody>
      </p:sp>
      <p:sp>
        <p:nvSpPr>
          <p:cNvPr id="24" name="Rectangle 23"/>
          <p:cNvSpPr/>
          <p:nvPr/>
        </p:nvSpPr>
        <p:spPr>
          <a:xfrm>
            <a:off x="2512323" y="3026723"/>
            <a:ext cx="1476494" cy="369108"/>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1799" dirty="0"/>
              <a:t>ASTM D3350</a:t>
            </a:r>
          </a:p>
        </p:txBody>
      </p:sp>
      <p:sp>
        <p:nvSpPr>
          <p:cNvPr id="77" name="Rectangle 76"/>
          <p:cNvSpPr/>
          <p:nvPr/>
        </p:nvSpPr>
        <p:spPr>
          <a:xfrm>
            <a:off x="4088228" y="5879557"/>
            <a:ext cx="1479507" cy="369108"/>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en-US" sz="1799" dirty="0"/>
              <a:t>ANSI B 16.40</a:t>
            </a:r>
          </a:p>
        </p:txBody>
      </p:sp>
      <p:sp>
        <p:nvSpPr>
          <p:cNvPr id="78" name="Rectangle 77"/>
          <p:cNvSpPr/>
          <p:nvPr/>
        </p:nvSpPr>
        <p:spPr>
          <a:xfrm>
            <a:off x="9924712" y="4923840"/>
            <a:ext cx="1351300" cy="369108"/>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en-US" sz="1799" dirty="0"/>
              <a:t>ANSI B 31.8</a:t>
            </a:r>
          </a:p>
        </p:txBody>
      </p:sp>
      <p:cxnSp>
        <p:nvCxnSpPr>
          <p:cNvPr id="80" name="Straight Connector 79"/>
          <p:cNvCxnSpPr>
            <a:stCxn id="77" idx="0"/>
            <a:endCxn id="4" idx="2"/>
          </p:cNvCxnSpPr>
          <p:nvPr/>
        </p:nvCxnSpPr>
        <p:spPr>
          <a:xfrm flipV="1">
            <a:off x="4827981" y="1659705"/>
            <a:ext cx="3565169" cy="4219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78" idx="0"/>
            <a:endCxn id="4" idx="2"/>
          </p:cNvCxnSpPr>
          <p:nvPr/>
        </p:nvCxnSpPr>
        <p:spPr>
          <a:xfrm flipH="1" flipV="1">
            <a:off x="8393151" y="1659705"/>
            <a:ext cx="2207212" cy="3264136"/>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9672724" y="4197473"/>
            <a:ext cx="1476494" cy="369108"/>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1799" dirty="0"/>
              <a:t>ASTM D2837</a:t>
            </a:r>
          </a:p>
        </p:txBody>
      </p:sp>
      <p:sp>
        <p:nvSpPr>
          <p:cNvPr id="119" name="Rectangle 118"/>
          <p:cNvSpPr/>
          <p:nvPr/>
        </p:nvSpPr>
        <p:spPr>
          <a:xfrm>
            <a:off x="7510147" y="6439024"/>
            <a:ext cx="1088476" cy="369108"/>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sz="1799" dirty="0"/>
              <a:t>ISO 4437</a:t>
            </a:r>
          </a:p>
        </p:txBody>
      </p:sp>
      <p:sp>
        <p:nvSpPr>
          <p:cNvPr id="122" name="Rectangle 121"/>
          <p:cNvSpPr/>
          <p:nvPr/>
        </p:nvSpPr>
        <p:spPr>
          <a:xfrm>
            <a:off x="4790490" y="4911808"/>
            <a:ext cx="1216683" cy="369108"/>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sz="1799" dirty="0"/>
              <a:t>ISO 13477</a:t>
            </a:r>
          </a:p>
        </p:txBody>
      </p:sp>
      <p:sp>
        <p:nvSpPr>
          <p:cNvPr id="125" name="Rectangle 124"/>
          <p:cNvSpPr/>
          <p:nvPr/>
        </p:nvSpPr>
        <p:spPr>
          <a:xfrm>
            <a:off x="4790490" y="3333502"/>
            <a:ext cx="1186234" cy="36910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1799" dirty="0"/>
              <a:t>PPI TR-41</a:t>
            </a:r>
          </a:p>
        </p:txBody>
      </p:sp>
      <p:cxnSp>
        <p:nvCxnSpPr>
          <p:cNvPr id="129" name="Straight Connector 128"/>
          <p:cNvCxnSpPr>
            <a:stCxn id="4" idx="2"/>
            <a:endCxn id="126" idx="1"/>
          </p:cNvCxnSpPr>
          <p:nvPr/>
        </p:nvCxnSpPr>
        <p:spPr>
          <a:xfrm>
            <a:off x="8393151" y="1659705"/>
            <a:ext cx="1279574" cy="497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4" idx="2"/>
            <a:endCxn id="124" idx="0"/>
          </p:cNvCxnSpPr>
          <p:nvPr/>
        </p:nvCxnSpPr>
        <p:spPr>
          <a:xfrm flipH="1">
            <a:off x="6478025" y="1659705"/>
            <a:ext cx="1915125" cy="7920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4" idx="2"/>
            <a:endCxn id="125" idx="0"/>
          </p:cNvCxnSpPr>
          <p:nvPr/>
        </p:nvCxnSpPr>
        <p:spPr>
          <a:xfrm flipH="1">
            <a:off x="5383608" y="1659705"/>
            <a:ext cx="3009543" cy="1673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4" idx="2"/>
            <a:endCxn id="120" idx="0"/>
          </p:cNvCxnSpPr>
          <p:nvPr/>
        </p:nvCxnSpPr>
        <p:spPr>
          <a:xfrm>
            <a:off x="8393150" y="1659705"/>
            <a:ext cx="500472" cy="12315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4" idx="2"/>
            <a:endCxn id="123" idx="0"/>
          </p:cNvCxnSpPr>
          <p:nvPr/>
        </p:nvCxnSpPr>
        <p:spPr>
          <a:xfrm flipH="1">
            <a:off x="7070561" y="1659705"/>
            <a:ext cx="1322590" cy="31915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4" idx="2"/>
            <a:endCxn id="121" idx="0"/>
          </p:cNvCxnSpPr>
          <p:nvPr/>
        </p:nvCxnSpPr>
        <p:spPr>
          <a:xfrm flipH="1">
            <a:off x="7637015" y="1659705"/>
            <a:ext cx="756136" cy="3680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4" idx="2"/>
            <a:endCxn id="119" idx="0"/>
          </p:cNvCxnSpPr>
          <p:nvPr/>
        </p:nvCxnSpPr>
        <p:spPr>
          <a:xfrm flipH="1">
            <a:off x="8054384" y="1659705"/>
            <a:ext cx="338766" cy="47793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22" idx="0"/>
            <a:endCxn id="4" idx="2"/>
          </p:cNvCxnSpPr>
          <p:nvPr/>
        </p:nvCxnSpPr>
        <p:spPr>
          <a:xfrm flipV="1">
            <a:off x="5398832" y="1659705"/>
            <a:ext cx="2994319" cy="32521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17" idx="0"/>
            <a:endCxn id="4" idx="2"/>
          </p:cNvCxnSpPr>
          <p:nvPr/>
        </p:nvCxnSpPr>
        <p:spPr>
          <a:xfrm flipV="1">
            <a:off x="4821415" y="1659705"/>
            <a:ext cx="3571736" cy="1101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p:cNvCxnSpPr>
            <a:endCxn id="4" idx="2"/>
          </p:cNvCxnSpPr>
          <p:nvPr/>
        </p:nvCxnSpPr>
        <p:spPr>
          <a:xfrm flipH="1" flipV="1">
            <a:off x="8393150" y="1659705"/>
            <a:ext cx="912970" cy="11683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117" idx="3"/>
            <a:endCxn id="4" idx="2"/>
          </p:cNvCxnSpPr>
          <p:nvPr/>
        </p:nvCxnSpPr>
        <p:spPr>
          <a:xfrm flipV="1">
            <a:off x="5575784" y="1659705"/>
            <a:ext cx="2817367" cy="12860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118" idx="0"/>
            <a:endCxn id="4" idx="2"/>
          </p:cNvCxnSpPr>
          <p:nvPr/>
        </p:nvCxnSpPr>
        <p:spPr>
          <a:xfrm flipV="1">
            <a:off x="7058170" y="1659705"/>
            <a:ext cx="1334981" cy="18467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4" idx="2"/>
            <a:endCxn id="24" idx="3"/>
          </p:cNvCxnSpPr>
          <p:nvPr/>
        </p:nvCxnSpPr>
        <p:spPr>
          <a:xfrm flipH="1">
            <a:off x="3988817" y="1659705"/>
            <a:ext cx="4404334" cy="1551572"/>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063873" y="4851274"/>
            <a:ext cx="1476494" cy="369108"/>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1799" dirty="0"/>
              <a:t>ASTM D1238</a:t>
            </a:r>
          </a:p>
        </p:txBody>
      </p:sp>
      <p:sp>
        <p:nvSpPr>
          <p:cNvPr id="11" name="Rectangle 10"/>
          <p:cNvSpPr/>
          <p:nvPr/>
        </p:nvSpPr>
        <p:spPr>
          <a:xfrm>
            <a:off x="7465397" y="5879557"/>
            <a:ext cx="1476494" cy="369108"/>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1799" dirty="0"/>
              <a:t>ASTM D1598</a:t>
            </a:r>
          </a:p>
        </p:txBody>
      </p:sp>
      <p:sp>
        <p:nvSpPr>
          <p:cNvPr id="23" name="Rectangle 22"/>
          <p:cNvSpPr/>
          <p:nvPr/>
        </p:nvSpPr>
        <p:spPr>
          <a:xfrm>
            <a:off x="6626158" y="2922536"/>
            <a:ext cx="1476494" cy="369108"/>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1799" dirty="0"/>
              <a:t>ASTM D3261</a:t>
            </a:r>
          </a:p>
        </p:txBody>
      </p:sp>
      <p:sp>
        <p:nvSpPr>
          <p:cNvPr id="27" name="Rectangle 26"/>
          <p:cNvSpPr/>
          <p:nvPr/>
        </p:nvSpPr>
        <p:spPr>
          <a:xfrm>
            <a:off x="4944029" y="4455395"/>
            <a:ext cx="1447648" cy="369108"/>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1799" dirty="0"/>
              <a:t>ASTM F2138</a:t>
            </a:r>
          </a:p>
        </p:txBody>
      </p:sp>
      <p:sp>
        <p:nvSpPr>
          <p:cNvPr id="118" name="Rectangle 117"/>
          <p:cNvSpPr/>
          <p:nvPr/>
        </p:nvSpPr>
        <p:spPr>
          <a:xfrm>
            <a:off x="6239697" y="3506456"/>
            <a:ext cx="1636945" cy="369108"/>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n-US" sz="1799" dirty="0"/>
              <a:t>MIL-STD-1235</a:t>
            </a:r>
          </a:p>
        </p:txBody>
      </p:sp>
      <p:sp>
        <p:nvSpPr>
          <p:cNvPr id="121" name="Rectangle 120"/>
          <p:cNvSpPr/>
          <p:nvPr/>
        </p:nvSpPr>
        <p:spPr>
          <a:xfrm>
            <a:off x="7028673" y="5339805"/>
            <a:ext cx="1216683" cy="369108"/>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sz="1799" dirty="0"/>
              <a:t>ISO 12162</a:t>
            </a:r>
          </a:p>
        </p:txBody>
      </p:sp>
      <p:sp>
        <p:nvSpPr>
          <p:cNvPr id="123" name="Rectangle 122"/>
          <p:cNvSpPr/>
          <p:nvPr/>
        </p:nvSpPr>
        <p:spPr>
          <a:xfrm>
            <a:off x="6462218" y="4851274"/>
            <a:ext cx="1216683" cy="369108"/>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sz="1799" dirty="0"/>
              <a:t>ISO 13478</a:t>
            </a:r>
          </a:p>
        </p:txBody>
      </p:sp>
      <p:sp>
        <p:nvSpPr>
          <p:cNvPr id="124" name="Rectangle 123"/>
          <p:cNvSpPr/>
          <p:nvPr/>
        </p:nvSpPr>
        <p:spPr>
          <a:xfrm>
            <a:off x="5884908" y="2451713"/>
            <a:ext cx="1186234" cy="36910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1799" dirty="0"/>
              <a:t>PPI TR-33</a:t>
            </a:r>
          </a:p>
        </p:txBody>
      </p:sp>
      <p:sp>
        <p:nvSpPr>
          <p:cNvPr id="127" name="Rectangle 126"/>
          <p:cNvSpPr/>
          <p:nvPr/>
        </p:nvSpPr>
        <p:spPr>
          <a:xfrm>
            <a:off x="4581231" y="2288251"/>
            <a:ext cx="1032321" cy="369108"/>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en-US" sz="1799" dirty="0"/>
              <a:t>NFPA 58</a:t>
            </a:r>
          </a:p>
        </p:txBody>
      </p:sp>
      <p:sp>
        <p:nvSpPr>
          <p:cNvPr id="9" name="Rectangle 8"/>
          <p:cNvSpPr/>
          <p:nvPr/>
        </p:nvSpPr>
        <p:spPr>
          <a:xfrm>
            <a:off x="6462218" y="4216179"/>
            <a:ext cx="1348288" cy="369108"/>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1799" dirty="0"/>
              <a:t>ASTM D638</a:t>
            </a:r>
          </a:p>
        </p:txBody>
      </p:sp>
      <p:sp>
        <p:nvSpPr>
          <p:cNvPr id="21" name="Rectangle 20"/>
          <p:cNvSpPr/>
          <p:nvPr/>
        </p:nvSpPr>
        <p:spPr>
          <a:xfrm>
            <a:off x="4710147" y="3899330"/>
            <a:ext cx="1447648" cy="369108"/>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1799" dirty="0"/>
              <a:t>ASTM F2620</a:t>
            </a:r>
          </a:p>
        </p:txBody>
      </p:sp>
      <p:sp>
        <p:nvSpPr>
          <p:cNvPr id="117" name="Rectangle 116"/>
          <p:cNvSpPr/>
          <p:nvPr/>
        </p:nvSpPr>
        <p:spPr>
          <a:xfrm>
            <a:off x="4067046" y="2761196"/>
            <a:ext cx="1508738" cy="369108"/>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n-US" sz="1799" dirty="0"/>
              <a:t>MIL-STD-129</a:t>
            </a:r>
          </a:p>
        </p:txBody>
      </p:sp>
      <p:sp>
        <p:nvSpPr>
          <p:cNvPr id="126" name="Rectangle 125"/>
          <p:cNvSpPr/>
          <p:nvPr/>
        </p:nvSpPr>
        <p:spPr>
          <a:xfrm>
            <a:off x="9672725" y="1972487"/>
            <a:ext cx="1058027" cy="36910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1799" dirty="0"/>
              <a:t>PPI TR-9</a:t>
            </a:r>
          </a:p>
        </p:txBody>
      </p:sp>
      <p:sp>
        <p:nvSpPr>
          <p:cNvPr id="14" name="Rectangle 13"/>
          <p:cNvSpPr/>
          <p:nvPr/>
        </p:nvSpPr>
        <p:spPr>
          <a:xfrm>
            <a:off x="9421583" y="2657487"/>
            <a:ext cx="1476494" cy="369108"/>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1799" dirty="0"/>
              <a:t>ASTM D2290</a:t>
            </a:r>
          </a:p>
        </p:txBody>
      </p:sp>
      <p:sp>
        <p:nvSpPr>
          <p:cNvPr id="120" name="Rectangle 119"/>
          <p:cNvSpPr/>
          <p:nvPr/>
        </p:nvSpPr>
        <p:spPr>
          <a:xfrm>
            <a:off x="8349384" y="2891297"/>
            <a:ext cx="1088476" cy="369108"/>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sz="1799" dirty="0"/>
              <a:t>ISO 9080</a:t>
            </a:r>
          </a:p>
        </p:txBody>
      </p:sp>
      <p:sp>
        <p:nvSpPr>
          <p:cNvPr id="25" name="Rectangle 24"/>
          <p:cNvSpPr/>
          <p:nvPr/>
        </p:nvSpPr>
        <p:spPr>
          <a:xfrm>
            <a:off x="7919321" y="3356107"/>
            <a:ext cx="1447648" cy="369108"/>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1799" dirty="0"/>
              <a:t>ASTM F1055</a:t>
            </a:r>
          </a:p>
        </p:txBody>
      </p:sp>
      <p:sp>
        <p:nvSpPr>
          <p:cNvPr id="8" name="Rectangle 7"/>
          <p:cNvSpPr/>
          <p:nvPr/>
        </p:nvSpPr>
        <p:spPr>
          <a:xfrm>
            <a:off x="9498508" y="3456722"/>
            <a:ext cx="1319441" cy="369108"/>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1799" dirty="0"/>
              <a:t>ASTM F412</a:t>
            </a:r>
          </a:p>
        </p:txBody>
      </p:sp>
      <p:sp>
        <p:nvSpPr>
          <p:cNvPr id="26" name="Rectangle 25"/>
          <p:cNvSpPr/>
          <p:nvPr/>
        </p:nvSpPr>
        <p:spPr>
          <a:xfrm>
            <a:off x="8063873" y="4208471"/>
            <a:ext cx="1447648" cy="369108"/>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1799" dirty="0"/>
              <a:t>ASTM F1563</a:t>
            </a:r>
          </a:p>
        </p:txBody>
      </p:sp>
      <p:sp>
        <p:nvSpPr>
          <p:cNvPr id="5" name="Rectangle 4"/>
          <p:cNvSpPr/>
          <p:nvPr/>
        </p:nvSpPr>
        <p:spPr>
          <a:xfrm>
            <a:off x="386523" y="538115"/>
            <a:ext cx="6466174" cy="1200329"/>
          </a:xfrm>
          <a:prstGeom prst="rect">
            <a:avLst/>
          </a:prstGeom>
        </p:spPr>
        <p:txBody>
          <a:bodyPr wrap="square">
            <a:spAutoFit/>
          </a:bodyPr>
          <a:lstStyle/>
          <a:p>
            <a:r>
              <a:rPr lang="en-US" dirty="0"/>
              <a:t>CFR 49 Part 192 incorporates ASTM D2513-12 advanced edition 1, which is the plastics pipe standard. All of these documents are incorporated into it. PHMSA incorporates over 60 standards into just Part 192. </a:t>
            </a:r>
          </a:p>
        </p:txBody>
      </p:sp>
    </p:spTree>
    <p:extLst>
      <p:ext uri="{BB962C8B-B14F-4D97-AF65-F5344CB8AC3E}">
        <p14:creationId xmlns:p14="http://schemas.microsoft.com/office/powerpoint/2010/main" val="154247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Inspects Pipeline Systems?</a:t>
            </a:r>
          </a:p>
        </p:txBody>
      </p:sp>
      <p:pic>
        <p:nvPicPr>
          <p:cNvPr id="4" name="Content Placeholder 3"/>
          <p:cNvPicPr>
            <a:picLocks noGrp="1" noChangeAspect="1"/>
          </p:cNvPicPr>
          <p:nvPr>
            <p:ph sz="half" idx="2"/>
          </p:nvPr>
        </p:nvPicPr>
        <p:blipFill>
          <a:blip r:embed="rId3"/>
          <a:stretch>
            <a:fillRect/>
          </a:stretch>
        </p:blipFill>
        <p:spPr>
          <a:xfrm>
            <a:off x="1141412" y="4204279"/>
            <a:ext cx="9617725" cy="2352834"/>
          </a:xfrm>
          <a:prstGeom prst="rect">
            <a:avLst/>
          </a:prstGeom>
        </p:spPr>
      </p:pic>
      <p:sp>
        <p:nvSpPr>
          <p:cNvPr id="8" name="Content Placeholder 7"/>
          <p:cNvSpPr>
            <a:spLocks noGrp="1"/>
          </p:cNvSpPr>
          <p:nvPr>
            <p:ph sz="quarter" idx="4"/>
          </p:nvPr>
        </p:nvSpPr>
        <p:spPr>
          <a:xfrm>
            <a:off x="455612" y="2445697"/>
            <a:ext cx="5791200" cy="1440504"/>
          </a:xfrm>
        </p:spPr>
        <p:txBody>
          <a:bodyPr/>
          <a:lstStyle/>
          <a:p>
            <a:r>
              <a:rPr lang="en-US" dirty="0"/>
              <a:t>The jurisdiction under which pipeline systems are inspected depends on whether they are classified as either interstate or intrastate.  </a:t>
            </a:r>
          </a:p>
        </p:txBody>
      </p:sp>
      <p:sp>
        <p:nvSpPr>
          <p:cNvPr id="10" name="Content Placeholder 7"/>
          <p:cNvSpPr txBox="1">
            <a:spLocks/>
          </p:cNvSpPr>
          <p:nvPr/>
        </p:nvSpPr>
        <p:spPr>
          <a:xfrm>
            <a:off x="6399212" y="2445697"/>
            <a:ext cx="5208574" cy="1758582"/>
          </a:xfrm>
          <a:prstGeom prst="rect">
            <a:avLst/>
          </a:prstGeom>
        </p:spPr>
        <p:txBody>
          <a:bodyPr vert="horz" lIns="91440" tIns="45720" rIns="91440" bIns="45720" rtlCol="0" anchor="t">
            <a:normAutofit/>
          </a:bodyPr>
          <a:lstStyle>
            <a:lvl1pPr marL="305908" indent="-305908"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799" kern="1200">
                <a:solidFill>
                  <a:schemeClr val="tx2"/>
                </a:solidFill>
                <a:latin typeface="+mn-lt"/>
                <a:ea typeface="+mn-ea"/>
                <a:cs typeface="+mn-cs"/>
              </a:defRPr>
            </a:lvl1pPr>
            <a:lvl2pPr marL="629811" indent="-305908"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9730" indent="-269919"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627" indent="-233930"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519" indent="-233930"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89943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19934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25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16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Some operators have both interstate and intrastate pipeline, so both PHMSA and the State have interest in those operators. States must be certified by or have an agreement with PHMSA to perform inspections and apply enforcement.</a:t>
            </a:r>
          </a:p>
        </p:txBody>
      </p:sp>
    </p:spTree>
    <p:extLst>
      <p:ext uri="{BB962C8B-B14F-4D97-AF65-F5344CB8AC3E}">
        <p14:creationId xmlns:p14="http://schemas.microsoft.com/office/powerpoint/2010/main" val="47503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Code Section 60117(C)  Law</a:t>
            </a:r>
          </a:p>
        </p:txBody>
      </p:sp>
      <p:sp>
        <p:nvSpPr>
          <p:cNvPr id="3" name="Content Placeholder 2"/>
          <p:cNvSpPr>
            <a:spLocks noGrp="1"/>
          </p:cNvSpPr>
          <p:nvPr>
            <p:ph sz="half" idx="1"/>
          </p:nvPr>
        </p:nvSpPr>
        <p:spPr>
          <a:xfrm>
            <a:off x="581042" y="2228004"/>
            <a:ext cx="10771170" cy="3633047"/>
          </a:xfrm>
        </p:spPr>
        <p:txBody>
          <a:bodyPr>
            <a:normAutofit/>
          </a:bodyPr>
          <a:lstStyle/>
          <a:p>
            <a:pPr marL="45720" indent="0">
              <a:buNone/>
            </a:pPr>
            <a:r>
              <a:rPr lang="en-US" sz="2800" dirty="0"/>
              <a:t>(c) Entry and Inspection</a:t>
            </a:r>
          </a:p>
          <a:p>
            <a:pPr lvl="1"/>
            <a:r>
              <a:rPr lang="en-US" sz="2800" dirty="0"/>
              <a:t>By displaying proper credentials, inspectors have the right to enter the premises </a:t>
            </a:r>
          </a:p>
          <a:p>
            <a:pPr lvl="1"/>
            <a:r>
              <a:rPr lang="en-US" sz="2800" dirty="0"/>
              <a:t>Inspect records and property </a:t>
            </a:r>
          </a:p>
          <a:p>
            <a:pPr lvl="1"/>
            <a:r>
              <a:rPr lang="en-US" sz="2800" dirty="0"/>
              <a:t>Reasonable time and manner</a:t>
            </a:r>
          </a:p>
        </p:txBody>
      </p:sp>
    </p:spTree>
    <p:extLst>
      <p:ext uri="{BB962C8B-B14F-4D97-AF65-F5344CB8AC3E}">
        <p14:creationId xmlns:p14="http://schemas.microsoft.com/office/powerpoint/2010/main" val="5511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 190 Regulatory Authority</a:t>
            </a:r>
            <a:endParaRPr lang="en-US" dirty="0"/>
          </a:p>
        </p:txBody>
      </p:sp>
      <p:sp>
        <p:nvSpPr>
          <p:cNvPr id="3" name="Content Placeholder 2"/>
          <p:cNvSpPr>
            <a:spLocks noGrp="1"/>
          </p:cNvSpPr>
          <p:nvPr>
            <p:ph idx="1"/>
          </p:nvPr>
        </p:nvSpPr>
        <p:spPr>
          <a:xfrm>
            <a:off x="581041" y="2180497"/>
            <a:ext cx="8256571" cy="3678303"/>
          </a:xfrm>
        </p:spPr>
        <p:txBody>
          <a:bodyPr>
            <a:noAutofit/>
          </a:bodyPr>
          <a:lstStyle/>
          <a:p>
            <a:pPr marL="45720" indent="0">
              <a:buNone/>
            </a:pPr>
            <a:r>
              <a:rPr lang="en-US" sz="3200" dirty="0"/>
              <a:t>§190.203  Inspections and Investigations.</a:t>
            </a:r>
          </a:p>
          <a:p>
            <a:pPr lvl="1"/>
            <a:r>
              <a:rPr lang="en-US" sz="2800" dirty="0"/>
              <a:t>Upon presenting appropriate credentials authorized to enter upon, inspect, and examine, at reasonable times and in a reasonable manner, the records and properties of persons to the extent such records and properties are relevant to determining the compliance of such persons with the requirements of 49 U.S.C. 60101 et seq., or regulations, or orders issued there under. </a:t>
            </a:r>
          </a:p>
        </p:txBody>
      </p:sp>
      <p:pic>
        <p:nvPicPr>
          <p:cNvPr id="4" name="Content Placeholder 4"/>
          <p:cNvPicPr>
            <a:picLocks noChangeAspect="1"/>
          </p:cNvPicPr>
          <p:nvPr/>
        </p:nvPicPr>
        <p:blipFill>
          <a:blip r:embed="rId4">
            <a:extLst>
              <a:ext uri="{BEBA8EAE-BF5A-486C-A8C5-ECC9F3942E4B}">
                <a14:imgProps xmlns:a14="http://schemas.microsoft.com/office/drawing/2010/main">
                  <a14:imgLayer r:embed="rId5">
                    <a14:imgEffect>
                      <a14:backgroundRemoval t="0" b="100000" l="1356" r="100000"/>
                    </a14:imgEffect>
                  </a14:imgLayer>
                </a14:imgProps>
              </a:ext>
            </a:extLst>
          </a:blip>
          <a:stretch>
            <a:fillRect/>
          </a:stretch>
        </p:blipFill>
        <p:spPr>
          <a:xfrm>
            <a:off x="8592240" y="2048800"/>
            <a:ext cx="2981300" cy="3810000"/>
          </a:xfrm>
          <a:prstGeom prst="rect">
            <a:avLst/>
          </a:prstGeom>
        </p:spPr>
      </p:pic>
    </p:spTree>
    <p:custDataLst>
      <p:tags r:id="rId1"/>
    </p:custDataLst>
    <p:extLst>
      <p:ext uri="{BB962C8B-B14F-4D97-AF65-F5344CB8AC3E}">
        <p14:creationId xmlns:p14="http://schemas.microsoft.com/office/powerpoint/2010/main" val="131844881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are inspection conducted?</a:t>
            </a:r>
          </a:p>
        </p:txBody>
      </p:sp>
      <p:sp>
        <p:nvSpPr>
          <p:cNvPr id="3" name="Content Placeholder 2"/>
          <p:cNvSpPr>
            <a:spLocks noGrp="1"/>
          </p:cNvSpPr>
          <p:nvPr>
            <p:ph idx="1"/>
          </p:nvPr>
        </p:nvSpPr>
        <p:spPr/>
        <p:txBody>
          <a:bodyPr>
            <a:normAutofit fontScale="92500" lnSpcReduction="20000"/>
          </a:bodyPr>
          <a:lstStyle/>
          <a:p>
            <a:pPr marL="45720" indent="0">
              <a:buNone/>
            </a:pPr>
            <a:r>
              <a:rPr lang="en-US" sz="3200" dirty="0"/>
              <a:t>§190.203  Inspections and Investigations.</a:t>
            </a:r>
          </a:p>
          <a:p>
            <a:pPr lvl="1"/>
            <a:r>
              <a:rPr lang="en-US" sz="2800" dirty="0"/>
              <a:t>Inspections are ordinarily conducted</a:t>
            </a:r>
          </a:p>
          <a:p>
            <a:pPr marL="1087011" lvl="2" indent="-457200">
              <a:buFont typeface="+mj-lt"/>
              <a:buAutoNum type="arabicParenR"/>
            </a:pPr>
            <a:r>
              <a:rPr lang="en-US" sz="2400" dirty="0"/>
              <a:t>Routine scheduling </a:t>
            </a:r>
          </a:p>
          <a:p>
            <a:pPr marL="1087011" lvl="2" indent="-457200">
              <a:buFont typeface="+mj-lt"/>
              <a:buAutoNum type="arabicParenR"/>
            </a:pPr>
            <a:r>
              <a:rPr lang="en-US" sz="2400" dirty="0"/>
              <a:t>A complaint from a member of the public</a:t>
            </a:r>
          </a:p>
          <a:p>
            <a:pPr marL="1087011" lvl="2" indent="-457200">
              <a:buFont typeface="+mj-lt"/>
              <a:buAutoNum type="arabicParenR"/>
            </a:pPr>
            <a:r>
              <a:rPr lang="en-US" sz="2400" dirty="0"/>
              <a:t>Information obtained from previous inspection</a:t>
            </a:r>
          </a:p>
          <a:p>
            <a:pPr marL="1087011" lvl="2" indent="-457200">
              <a:buFont typeface="+mj-lt"/>
              <a:buAutoNum type="arabicParenR"/>
            </a:pPr>
            <a:r>
              <a:rPr lang="en-US" sz="2400" dirty="0"/>
              <a:t>Report from a State agency participating in the Federal Program under 49 U.S.C. 60105</a:t>
            </a:r>
          </a:p>
          <a:p>
            <a:pPr marL="1087011" lvl="2" indent="-457200">
              <a:buFont typeface="+mj-lt"/>
              <a:buAutoNum type="arabicParenR"/>
            </a:pPr>
            <a:r>
              <a:rPr lang="en-US" sz="2400" dirty="0"/>
              <a:t>Pipeline accident or incident</a:t>
            </a:r>
          </a:p>
          <a:p>
            <a:pPr marL="1087011" lvl="2" indent="-457200">
              <a:buFont typeface="+mj-lt"/>
              <a:buAutoNum type="arabicParenR"/>
            </a:pPr>
            <a:r>
              <a:rPr lang="en-US" sz="2400" dirty="0"/>
              <a:t>Whenever deemed appropriate</a:t>
            </a:r>
          </a:p>
        </p:txBody>
      </p:sp>
    </p:spTree>
    <p:custDataLst>
      <p:tags r:id="rId1"/>
    </p:custDataLst>
    <p:extLst>
      <p:ext uri="{BB962C8B-B14F-4D97-AF65-F5344CB8AC3E}">
        <p14:creationId xmlns:p14="http://schemas.microsoft.com/office/powerpoint/2010/main" val="24456981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7" presetClass="entr" presetSubtype="4" fill="hold" nodeType="after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 calcmode="lin" valueType="num">
                                      <p:cBhvr additive="base">
                                        <p:cTn id="1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7" presetClass="entr" presetSubtype="4" fill="hold" nodeType="after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7" presetClass="entr" presetSubtype="4" fill="hold" nodeType="after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 calcmode="lin" valueType="num">
                                      <p:cBhvr additive="base">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§192.15 Rules of regulatory construction.</a:t>
            </a:r>
          </a:p>
        </p:txBody>
      </p:sp>
      <p:sp>
        <p:nvSpPr>
          <p:cNvPr id="3" name="Content Placeholder 2"/>
          <p:cNvSpPr>
            <a:spLocks noGrp="1"/>
          </p:cNvSpPr>
          <p:nvPr>
            <p:ph idx="1"/>
          </p:nvPr>
        </p:nvSpPr>
        <p:spPr>
          <a:xfrm>
            <a:off x="581041" y="2362200"/>
            <a:ext cx="11026743" cy="3678303"/>
          </a:xfrm>
        </p:spPr>
        <p:txBody>
          <a:bodyPr>
            <a:noAutofit/>
          </a:bodyPr>
          <a:lstStyle/>
          <a:p>
            <a:pPr marL="0" indent="0">
              <a:buNone/>
            </a:pPr>
            <a:r>
              <a:rPr lang="en-US" sz="2400" dirty="0"/>
              <a:t>(a) As used in this part:</a:t>
            </a:r>
          </a:p>
          <a:p>
            <a:pPr lvl="1"/>
            <a:r>
              <a:rPr lang="en-US" sz="2400" dirty="0"/>
              <a:t>"Includes" means "including but not limited to.“</a:t>
            </a:r>
          </a:p>
          <a:p>
            <a:pPr lvl="1"/>
            <a:r>
              <a:rPr lang="en-US" sz="2400" dirty="0"/>
              <a:t>"May" means "is permitted to" or "is authorized to.“</a:t>
            </a:r>
          </a:p>
          <a:p>
            <a:pPr lvl="1"/>
            <a:r>
              <a:rPr lang="en-US" sz="2400" dirty="0"/>
              <a:t>"May not" means "is not permitted to" or "is not authorized to.“</a:t>
            </a:r>
          </a:p>
          <a:p>
            <a:pPr lvl="1"/>
            <a:r>
              <a:rPr lang="en-US" sz="2400" dirty="0"/>
              <a:t>"Shall" is used in the mandatory and imperative sense.</a:t>
            </a:r>
          </a:p>
          <a:p>
            <a:pPr marL="0" indent="0">
              <a:buNone/>
            </a:pPr>
            <a:r>
              <a:rPr lang="en-US" sz="2400" dirty="0"/>
              <a:t>(b) In this part:</a:t>
            </a:r>
          </a:p>
          <a:p>
            <a:pPr lvl="1"/>
            <a:r>
              <a:rPr lang="en-US" sz="2400" dirty="0"/>
              <a:t>Words importing the singular include the plural;</a:t>
            </a:r>
          </a:p>
          <a:p>
            <a:pPr lvl="1"/>
            <a:r>
              <a:rPr lang="en-US" sz="2400" dirty="0"/>
              <a:t>Words importing the plural include the singular; and,</a:t>
            </a:r>
          </a:p>
          <a:p>
            <a:pPr lvl="1"/>
            <a:r>
              <a:rPr lang="en-US" sz="2400" dirty="0"/>
              <a:t>Words importing the masculine gender include the feminine.</a:t>
            </a:r>
          </a:p>
        </p:txBody>
      </p:sp>
    </p:spTree>
    <p:extLst>
      <p:ext uri="{BB962C8B-B14F-4D97-AF65-F5344CB8AC3E}">
        <p14:creationId xmlns:p14="http://schemas.microsoft.com/office/powerpoint/2010/main" val="81957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627812" y="1295400"/>
            <a:ext cx="5410200" cy="4801314"/>
          </a:xfrm>
          <a:prstGeom prst="rect">
            <a:avLst/>
          </a:prstGeom>
        </p:spPr>
        <p:txBody>
          <a:bodyPr wrap="square">
            <a:spAutoFit/>
          </a:bodyPr>
          <a:lstStyle/>
          <a:p>
            <a:pPr algn="ctr"/>
            <a:r>
              <a:rPr lang="en-US" sz="5400" b="1" dirty="0">
                <a:solidFill>
                  <a:schemeClr val="accent1"/>
                </a:solidFill>
              </a:rPr>
              <a:t>Jill Nelson</a:t>
            </a:r>
          </a:p>
          <a:p>
            <a:pPr algn="ctr"/>
            <a:endParaRPr lang="en-US" sz="3600" b="1" dirty="0">
              <a:solidFill>
                <a:schemeClr val="accent1"/>
              </a:solidFill>
            </a:endParaRPr>
          </a:p>
          <a:p>
            <a:pPr algn="ctr"/>
            <a:r>
              <a:rPr lang="en-US" sz="3600" b="1" dirty="0">
                <a:solidFill>
                  <a:schemeClr val="accent1"/>
                </a:solidFill>
              </a:rPr>
              <a:t>Transportation Specialist  </a:t>
            </a:r>
          </a:p>
          <a:p>
            <a:pPr algn="ctr"/>
            <a:r>
              <a:rPr lang="en-US" sz="3600" b="1" dirty="0">
                <a:solidFill>
                  <a:schemeClr val="accent1"/>
                </a:solidFill>
              </a:rPr>
              <a:t>Instructor </a:t>
            </a:r>
          </a:p>
          <a:p>
            <a:pPr algn="ctr"/>
            <a:endParaRPr lang="en-US" sz="3600" b="1" dirty="0">
              <a:solidFill>
                <a:schemeClr val="accent1"/>
              </a:solidFill>
            </a:endParaRPr>
          </a:p>
          <a:p>
            <a:pPr algn="ctr"/>
            <a:r>
              <a:rPr lang="en-US" sz="3600" b="1" dirty="0">
                <a:solidFill>
                  <a:schemeClr val="accent1"/>
                </a:solidFill>
              </a:rPr>
              <a:t>Inspector Training  &amp; Qualifications Division</a:t>
            </a:r>
          </a:p>
        </p:txBody>
      </p:sp>
      <p:pic>
        <p:nvPicPr>
          <p:cNvPr id="4" name="Picture 3"/>
          <p:cNvPicPr>
            <a:picLocks noChangeAspect="1"/>
          </p:cNvPicPr>
          <p:nvPr/>
        </p:nvPicPr>
        <p:blipFill>
          <a:blip r:embed="rId2"/>
          <a:stretch>
            <a:fillRect/>
          </a:stretch>
        </p:blipFill>
        <p:spPr>
          <a:xfrm>
            <a:off x="455612" y="609600"/>
            <a:ext cx="5791200" cy="2057787"/>
          </a:xfrm>
          <a:prstGeom prst="rect">
            <a:avLst/>
          </a:prstGeom>
        </p:spPr>
      </p:pic>
      <p:pic>
        <p:nvPicPr>
          <p:cNvPr id="7" name="Picture 6"/>
          <p:cNvPicPr>
            <a:picLocks noChangeAspect="1"/>
          </p:cNvPicPr>
          <p:nvPr/>
        </p:nvPicPr>
        <p:blipFill>
          <a:blip r:embed="rId3"/>
          <a:stretch>
            <a:fillRect/>
          </a:stretch>
        </p:blipFill>
        <p:spPr>
          <a:xfrm>
            <a:off x="188912" y="2836307"/>
            <a:ext cx="6057900" cy="3836925"/>
          </a:xfrm>
          <a:prstGeom prst="rect">
            <a:avLst/>
          </a:prstGeom>
          <a:ln w="25400">
            <a:noFill/>
          </a:ln>
        </p:spPr>
      </p:pic>
    </p:spTree>
    <p:extLst>
      <p:ext uri="{BB962C8B-B14F-4D97-AF65-F5344CB8AC3E}">
        <p14:creationId xmlns:p14="http://schemas.microsoft.com/office/powerpoint/2010/main" val="119020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Code Title 49 Chapter 601 </a:t>
            </a:r>
          </a:p>
        </p:txBody>
      </p:sp>
      <p:sp>
        <p:nvSpPr>
          <p:cNvPr id="3" name="Content Placeholder 2"/>
          <p:cNvSpPr>
            <a:spLocks noGrp="1"/>
          </p:cNvSpPr>
          <p:nvPr>
            <p:ph sz="half" idx="2"/>
          </p:nvPr>
        </p:nvSpPr>
        <p:spPr>
          <a:xfrm>
            <a:off x="581041" y="2209800"/>
            <a:ext cx="5391696" cy="3838759"/>
          </a:xfrm>
        </p:spPr>
        <p:txBody>
          <a:bodyPr>
            <a:normAutofit fontScale="77500" lnSpcReduction="20000"/>
          </a:bodyPr>
          <a:lstStyle/>
          <a:p>
            <a:pPr marL="0" indent="0">
              <a:buNone/>
            </a:pPr>
            <a:r>
              <a:rPr lang="en-US" sz="3800" dirty="0"/>
              <a:t>U.S. Code Chapter 601 is the Law and 49 CFR is the regulation.</a:t>
            </a:r>
          </a:p>
          <a:p>
            <a:r>
              <a:rPr lang="en-US" sz="3800" dirty="0"/>
              <a:t>Covers the pipeline safety acts.  </a:t>
            </a:r>
          </a:p>
          <a:p>
            <a:r>
              <a:rPr lang="en-US" sz="3800" dirty="0"/>
              <a:t>Covers areas such as Authority, Enforcement and Jurisdiction.  </a:t>
            </a:r>
          </a:p>
          <a:p>
            <a:r>
              <a:rPr lang="en-US" sz="3800" dirty="0"/>
              <a:t>This law also incorporates 49 CFR regulation. </a:t>
            </a:r>
          </a:p>
          <a:p>
            <a:endParaRPr lang="en-US" sz="2800" dirty="0"/>
          </a:p>
        </p:txBody>
      </p:sp>
      <p:sp>
        <p:nvSpPr>
          <p:cNvPr id="6" name="Content Placeholder 5"/>
          <p:cNvSpPr>
            <a:spLocks noGrp="1"/>
          </p:cNvSpPr>
          <p:nvPr>
            <p:ph sz="quarter" idx="4"/>
          </p:nvPr>
        </p:nvSpPr>
        <p:spPr>
          <a:xfrm>
            <a:off x="6216089" y="2403764"/>
            <a:ext cx="5391696" cy="3610159"/>
          </a:xfrm>
        </p:spPr>
        <p:txBody>
          <a:bodyPr/>
          <a:lstStyle/>
          <a:p>
            <a:r>
              <a:rPr lang="en-US" sz="2800" dirty="0"/>
              <a:t>Definitions</a:t>
            </a:r>
          </a:p>
          <a:p>
            <a:r>
              <a:rPr lang="en-US" sz="2800" dirty="0"/>
              <a:t>Rights</a:t>
            </a:r>
          </a:p>
          <a:p>
            <a:r>
              <a:rPr lang="en-US" sz="2800" dirty="0"/>
              <a:t>Special permits/Waivers</a:t>
            </a:r>
          </a:p>
          <a:p>
            <a:r>
              <a:rPr lang="en-US" sz="2800" dirty="0"/>
              <a:t>Authority</a:t>
            </a:r>
          </a:p>
          <a:p>
            <a:r>
              <a:rPr lang="en-US" sz="2800" dirty="0"/>
              <a:t>Jurisdiction</a:t>
            </a:r>
          </a:p>
          <a:p>
            <a:r>
              <a:rPr lang="en-US" sz="2800" dirty="0"/>
              <a:t>Enforcement</a:t>
            </a:r>
          </a:p>
          <a:p>
            <a:endParaRPr lang="en-US" dirty="0"/>
          </a:p>
        </p:txBody>
      </p:sp>
    </p:spTree>
    <p:extLst>
      <p:ext uri="{BB962C8B-B14F-4D97-AF65-F5344CB8AC3E}">
        <p14:creationId xmlns:p14="http://schemas.microsoft.com/office/powerpoint/2010/main" val="76285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dirty="0"/>
              <a:t>Other Documents</a:t>
            </a:r>
          </a:p>
        </p:txBody>
      </p:sp>
      <p:sp>
        <p:nvSpPr>
          <p:cNvPr id="16387" name="Rectangle 3"/>
          <p:cNvSpPr>
            <a:spLocks noGrp="1" noChangeArrowheads="1"/>
          </p:cNvSpPr>
          <p:nvPr>
            <p:ph sz="half" idx="1"/>
          </p:nvPr>
        </p:nvSpPr>
        <p:spPr/>
        <p:txBody>
          <a:bodyPr>
            <a:normAutofit/>
          </a:bodyPr>
          <a:lstStyle/>
          <a:p>
            <a:r>
              <a:rPr lang="en-US" altLang="en-US" sz="2400" dirty="0"/>
              <a:t>PHMSA interpretations, Alert Notices, Advisory Bulletins, special permits and enforcement documents</a:t>
            </a:r>
          </a:p>
          <a:p>
            <a:r>
              <a:rPr lang="en-US" altLang="en-US" sz="2400" dirty="0"/>
              <a:t>Memorandum of Understanding</a:t>
            </a:r>
          </a:p>
          <a:p>
            <a:pPr lvl="1"/>
            <a:r>
              <a:rPr lang="en-US" altLang="en-US" sz="2400" dirty="0"/>
              <a:t>OSHA, FERC, USCG, EPA</a:t>
            </a:r>
          </a:p>
          <a:p>
            <a:r>
              <a:rPr lang="en-US" altLang="en-US" sz="2400" dirty="0"/>
              <a:t>Association standards</a:t>
            </a:r>
          </a:p>
          <a:p>
            <a:pPr lvl="1"/>
            <a:r>
              <a:rPr lang="en-US" altLang="en-US" sz="2400" dirty="0"/>
              <a:t>NACE, ASTM, API, ASME, NFPA</a:t>
            </a:r>
          </a:p>
          <a:p>
            <a:endParaRPr lang="en-US" altLang="en-US" sz="2400" dirty="0"/>
          </a:p>
        </p:txBody>
      </p:sp>
      <p:pic>
        <p:nvPicPr>
          <p:cNvPr id="10" name="Content Placeholder 9"/>
          <p:cNvPicPr>
            <a:picLocks noGrp="1" noChangeAspect="1"/>
          </p:cNvPicPr>
          <p:nvPr>
            <p:ph sz="half" idx="2"/>
          </p:nvPr>
        </p:nvPicPr>
        <p:blipFill>
          <a:blip r:embed="rId3"/>
          <a:stretch>
            <a:fillRect/>
          </a:stretch>
        </p:blipFill>
        <p:spPr>
          <a:xfrm>
            <a:off x="7666501" y="2227263"/>
            <a:ext cx="2461285" cy="3633787"/>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pPr/>
              <a:t>21</a:t>
            </a:fld>
            <a:endParaRPr lang="en-US"/>
          </a:p>
        </p:txBody>
      </p:sp>
    </p:spTree>
    <p:extLst>
      <p:ext uri="{BB962C8B-B14F-4D97-AF65-F5344CB8AC3E}">
        <p14:creationId xmlns:p14="http://schemas.microsoft.com/office/powerpoint/2010/main" val="4181385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Permits</a:t>
            </a:r>
          </a:p>
        </p:txBody>
      </p:sp>
      <p:pic>
        <p:nvPicPr>
          <p:cNvPr id="5" name="Content Placeholder 4"/>
          <p:cNvPicPr>
            <a:picLocks noGrp="1" noChangeAspect="1"/>
          </p:cNvPicPr>
          <p:nvPr>
            <p:ph idx="1"/>
          </p:nvPr>
        </p:nvPicPr>
        <p:blipFill>
          <a:blip r:embed="rId2"/>
          <a:stretch>
            <a:fillRect/>
          </a:stretch>
        </p:blipFill>
        <p:spPr>
          <a:xfrm>
            <a:off x="5671469" y="2514600"/>
            <a:ext cx="5808750" cy="2895600"/>
          </a:xfrm>
          <a:prstGeom prst="rect">
            <a:avLst/>
          </a:prstGeom>
          <a:ln w="22225">
            <a:noFill/>
          </a:ln>
        </p:spPr>
      </p:pic>
      <p:sp>
        <p:nvSpPr>
          <p:cNvPr id="6" name="Content Placeholder 7"/>
          <p:cNvSpPr txBox="1">
            <a:spLocks/>
          </p:cNvSpPr>
          <p:nvPr/>
        </p:nvSpPr>
        <p:spPr>
          <a:xfrm>
            <a:off x="435454" y="2057400"/>
            <a:ext cx="5208574" cy="4273182"/>
          </a:xfrm>
          <a:prstGeom prst="rect">
            <a:avLst/>
          </a:prstGeom>
        </p:spPr>
        <p:txBody>
          <a:bodyPr vert="horz" lIns="91440" tIns="45720" rIns="91440" bIns="45720" rtlCol="0" anchor="t">
            <a:normAutofit lnSpcReduction="10000"/>
          </a:bodyPr>
          <a:lstStyle>
            <a:lvl1pPr marL="305908" indent="-305908"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799" kern="1200">
                <a:solidFill>
                  <a:schemeClr val="tx2"/>
                </a:solidFill>
                <a:latin typeface="+mn-lt"/>
                <a:ea typeface="+mn-ea"/>
                <a:cs typeface="+mn-cs"/>
              </a:defRPr>
            </a:lvl1pPr>
            <a:lvl2pPr marL="629811" indent="-305908"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9730" indent="-269919"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627" indent="-233930"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519" indent="-233930"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89943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19934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25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16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A special permit is an order that waives or modifies compliance with a regulatory requirement. </a:t>
            </a:r>
          </a:p>
          <a:p>
            <a:r>
              <a:rPr lang="en-US" dirty="0"/>
              <a:t>A special permit may be granted if PHMSA determines that it would be consistent with pipeline safety and the pipeline operator requesting it demonstrates the need. </a:t>
            </a:r>
          </a:p>
          <a:p>
            <a:r>
              <a:rPr lang="en-US" dirty="0"/>
              <a:t>A grant of a special permit is typically conditioned on performance of alternative measures that will provide an equal or greater level of safety. </a:t>
            </a:r>
          </a:p>
          <a:p>
            <a:r>
              <a:rPr lang="en-US" dirty="0"/>
              <a:t>If an operator has been granted a special permit, they may not have to comply with certain code requirements; however, they may have to implement more stringent efforts for the permitted area.</a:t>
            </a:r>
          </a:p>
          <a:p>
            <a:endParaRPr lang="en-US" dirty="0"/>
          </a:p>
        </p:txBody>
      </p:sp>
    </p:spTree>
    <p:extLst>
      <p:ext uri="{BB962C8B-B14F-4D97-AF65-F5344CB8AC3E}">
        <p14:creationId xmlns:p14="http://schemas.microsoft.com/office/powerpoint/2010/main" val="239223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Waivers</a:t>
            </a:r>
          </a:p>
        </p:txBody>
      </p:sp>
      <p:pic>
        <p:nvPicPr>
          <p:cNvPr id="4" name="Picture 3"/>
          <p:cNvPicPr>
            <a:picLocks noChangeAspect="1"/>
          </p:cNvPicPr>
          <p:nvPr/>
        </p:nvPicPr>
        <p:blipFill>
          <a:blip r:embed="rId2"/>
          <a:stretch>
            <a:fillRect/>
          </a:stretch>
        </p:blipFill>
        <p:spPr>
          <a:xfrm>
            <a:off x="1198562" y="2180497"/>
            <a:ext cx="9791700" cy="3362325"/>
          </a:xfrm>
          <a:prstGeom prst="rect">
            <a:avLst/>
          </a:prstGeom>
        </p:spPr>
      </p:pic>
    </p:spTree>
    <p:extLst>
      <p:ext uri="{BB962C8B-B14F-4D97-AF65-F5344CB8AC3E}">
        <p14:creationId xmlns:p14="http://schemas.microsoft.com/office/powerpoint/2010/main" val="267853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Rules</a:t>
            </a:r>
          </a:p>
        </p:txBody>
      </p:sp>
      <p:sp>
        <p:nvSpPr>
          <p:cNvPr id="5" name="Text Placeholder 4"/>
          <p:cNvSpPr>
            <a:spLocks noGrp="1"/>
          </p:cNvSpPr>
          <p:nvPr>
            <p:ph idx="1"/>
          </p:nvPr>
        </p:nvSpPr>
        <p:spPr/>
        <p:txBody>
          <a:bodyPr>
            <a:normAutofit/>
          </a:bodyPr>
          <a:lstStyle/>
          <a:p>
            <a:pPr marL="45720" indent="0">
              <a:buNone/>
            </a:pPr>
            <a:r>
              <a:rPr lang="en-US" sz="2800" b="1" dirty="0"/>
              <a:t>Legislative</a:t>
            </a:r>
          </a:p>
          <a:p>
            <a:pPr lvl="1"/>
            <a:r>
              <a:rPr lang="en-US" sz="2400" dirty="0"/>
              <a:t>Rules that implement a statute.</a:t>
            </a:r>
          </a:p>
          <a:p>
            <a:pPr marL="45720" indent="0">
              <a:buNone/>
            </a:pPr>
            <a:r>
              <a:rPr lang="en-US" sz="2800" b="1" dirty="0"/>
              <a:t>Non-legislative</a:t>
            </a:r>
          </a:p>
          <a:p>
            <a:pPr lvl="1"/>
            <a:r>
              <a:rPr lang="en-US" sz="2400" dirty="0"/>
              <a:t>Rules are often referred to as “guidance.”</a:t>
            </a:r>
          </a:p>
          <a:p>
            <a:pPr marL="45720" indent="0">
              <a:buNone/>
            </a:pPr>
            <a:r>
              <a:rPr lang="en-US" sz="2800" b="1" dirty="0"/>
              <a:t>Interpretive Rules</a:t>
            </a:r>
          </a:p>
          <a:p>
            <a:pPr lvl="1"/>
            <a:r>
              <a:rPr lang="en-US" sz="2400" dirty="0"/>
              <a:t>These tell the public what the agency thinks the statute and the rules the agency administers mean.</a:t>
            </a:r>
          </a:p>
        </p:txBody>
      </p:sp>
    </p:spTree>
    <p:extLst>
      <p:ext uri="{BB962C8B-B14F-4D97-AF65-F5344CB8AC3E}">
        <p14:creationId xmlns:p14="http://schemas.microsoft.com/office/powerpoint/2010/main" val="413504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Interpretations </a:t>
            </a:r>
          </a:p>
        </p:txBody>
      </p:sp>
      <p:pic>
        <p:nvPicPr>
          <p:cNvPr id="4" name="Picture 3"/>
          <p:cNvPicPr>
            <a:picLocks noChangeAspect="1"/>
          </p:cNvPicPr>
          <p:nvPr/>
        </p:nvPicPr>
        <p:blipFill>
          <a:blip r:embed="rId2"/>
          <a:stretch>
            <a:fillRect/>
          </a:stretch>
        </p:blipFill>
        <p:spPr>
          <a:xfrm>
            <a:off x="6224572" y="1981200"/>
            <a:ext cx="5381625" cy="4778968"/>
          </a:xfrm>
          <a:prstGeom prst="rect">
            <a:avLst/>
          </a:prstGeom>
        </p:spPr>
      </p:pic>
      <p:sp>
        <p:nvSpPr>
          <p:cNvPr id="6" name="Content Placeholder 2"/>
          <p:cNvSpPr>
            <a:spLocks noGrp="1"/>
          </p:cNvSpPr>
          <p:nvPr>
            <p:ph sz="half" idx="1"/>
          </p:nvPr>
        </p:nvSpPr>
        <p:spPr>
          <a:xfrm>
            <a:off x="701394" y="2275233"/>
            <a:ext cx="4936286" cy="2601567"/>
          </a:xfrm>
        </p:spPr>
        <p:txBody>
          <a:bodyPr>
            <a:normAutofit/>
          </a:bodyPr>
          <a:lstStyle/>
          <a:p>
            <a:pPr marL="0" indent="0">
              <a:buNone/>
            </a:pPr>
            <a:r>
              <a:rPr lang="en-US" sz="2400" dirty="0"/>
              <a:t>Where Interpretations can be found</a:t>
            </a:r>
          </a:p>
          <a:p>
            <a:r>
              <a:rPr lang="en-US" sz="2400" dirty="0"/>
              <a:t>PHMSA Website</a:t>
            </a:r>
          </a:p>
          <a:p>
            <a:r>
              <a:rPr lang="en-US" sz="2400" dirty="0"/>
              <a:t>Federal Register </a:t>
            </a:r>
          </a:p>
          <a:p>
            <a:r>
              <a:rPr lang="en-US" sz="2400" dirty="0" err="1"/>
              <a:t>WinDOT</a:t>
            </a:r>
            <a:r>
              <a:rPr lang="en-US" sz="2400" dirty="0"/>
              <a:t> – subscription is required</a:t>
            </a:r>
          </a:p>
          <a:p>
            <a:endParaRPr lang="en-US" dirty="0"/>
          </a:p>
        </p:txBody>
      </p:sp>
    </p:spTree>
    <p:extLst>
      <p:ext uri="{BB962C8B-B14F-4D97-AF65-F5344CB8AC3E}">
        <p14:creationId xmlns:p14="http://schemas.microsoft.com/office/powerpoint/2010/main" val="398872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Rulemaking Process</a:t>
            </a:r>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03212" y="2259179"/>
            <a:ext cx="5930196" cy="3812268"/>
          </a:xfrm>
        </p:spPr>
      </p:pic>
      <p:sp>
        <p:nvSpPr>
          <p:cNvPr id="6" name="Content Placeholder 5"/>
          <p:cNvSpPr>
            <a:spLocks noGrp="1"/>
          </p:cNvSpPr>
          <p:nvPr>
            <p:ph sz="half" idx="2"/>
          </p:nvPr>
        </p:nvSpPr>
        <p:spPr>
          <a:xfrm>
            <a:off x="6061378" y="2438400"/>
            <a:ext cx="5546407" cy="3633047"/>
          </a:xfrm>
        </p:spPr>
        <p:txBody>
          <a:bodyPr>
            <a:noAutofit/>
          </a:bodyPr>
          <a:lstStyle/>
          <a:p>
            <a:r>
              <a:rPr lang="en-US" sz="2400" dirty="0"/>
              <a:t>Accidents are the reason behind many new rules.</a:t>
            </a:r>
          </a:p>
          <a:p>
            <a:r>
              <a:rPr lang="en-US" sz="2400" dirty="0"/>
              <a:t> Between each period of the process there is a 60-day comment period prior to the next step in the process even after the Final Rule.</a:t>
            </a:r>
          </a:p>
          <a:p>
            <a:r>
              <a:rPr lang="en-US" sz="2400" dirty="0"/>
              <a:t> Keep in mind PHMSA can’t always follow this order.   There have been times where the rule is a congressional mandate. Example: Underground Storage Ruling </a:t>
            </a:r>
            <a:endParaRPr lang="en-US" sz="2400" dirty="0"/>
          </a:p>
        </p:txBody>
      </p:sp>
    </p:spTree>
    <p:extLst>
      <p:ext uri="{BB962C8B-B14F-4D97-AF65-F5344CB8AC3E}">
        <p14:creationId xmlns:p14="http://schemas.microsoft.com/office/powerpoint/2010/main" val="267369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983716" y="5105400"/>
            <a:ext cx="10210800" cy="2871047"/>
          </a:xfrm>
          <a:prstGeom prst="rect">
            <a:avLst/>
          </a:prstGeom>
        </p:spPr>
        <p:txBody>
          <a:bodyPr>
            <a:normAutofit/>
          </a:bodyPr>
          <a:lstStyle>
            <a:lvl1pPr marL="305908" indent="-305908"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799" kern="1200">
                <a:solidFill>
                  <a:schemeClr val="tx2"/>
                </a:solidFill>
                <a:latin typeface="+mn-lt"/>
                <a:ea typeface="+mn-ea"/>
                <a:cs typeface="+mn-cs"/>
              </a:defRPr>
            </a:lvl1pPr>
            <a:lvl2pPr marL="629811" indent="-305908"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9730" indent="-269919"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627" indent="-233930"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519" indent="-233930"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89943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19934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25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16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altLang="en-US" sz="2400" dirty="0"/>
              <a:t>Not official until posted to Federal Register</a:t>
            </a:r>
          </a:p>
          <a:p>
            <a:pPr marL="0" indent="0">
              <a:buNone/>
            </a:pPr>
            <a:endParaRPr lang="en-US" altLang="en-US" sz="2400" dirty="0"/>
          </a:p>
        </p:txBody>
      </p:sp>
      <p:sp>
        <p:nvSpPr>
          <p:cNvPr id="3" name="Title 2"/>
          <p:cNvSpPr>
            <a:spLocks noGrp="1"/>
          </p:cNvSpPr>
          <p:nvPr>
            <p:ph type="title"/>
          </p:nvPr>
        </p:nvSpPr>
        <p:spPr/>
        <p:txBody>
          <a:bodyPr/>
          <a:lstStyle/>
          <a:p>
            <a:r>
              <a:rPr lang="en-US" dirty="0"/>
              <a:t>Federal Register </a:t>
            </a:r>
          </a:p>
        </p:txBody>
      </p:sp>
      <p:pic>
        <p:nvPicPr>
          <p:cNvPr id="9" name="Picture 8"/>
          <p:cNvPicPr>
            <a:picLocks noChangeAspect="1"/>
          </p:cNvPicPr>
          <p:nvPr/>
        </p:nvPicPr>
        <p:blipFill>
          <a:blip r:embed="rId3"/>
          <a:stretch>
            <a:fillRect/>
          </a:stretch>
        </p:blipFill>
        <p:spPr>
          <a:xfrm>
            <a:off x="983716" y="2209800"/>
            <a:ext cx="10389282" cy="2513536"/>
          </a:xfrm>
          <a:prstGeom prst="rect">
            <a:avLst/>
          </a:prstGeom>
        </p:spPr>
      </p:pic>
    </p:spTree>
    <p:extLst>
      <p:ext uri="{BB962C8B-B14F-4D97-AF65-F5344CB8AC3E}">
        <p14:creationId xmlns:p14="http://schemas.microsoft.com/office/powerpoint/2010/main" val="87264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Retroactive code  vs Nonretroactive Code</a:t>
            </a:r>
          </a:p>
        </p:txBody>
      </p:sp>
      <p:pic>
        <p:nvPicPr>
          <p:cNvPr id="4" name="Picture 3"/>
          <p:cNvPicPr>
            <a:picLocks noChangeAspect="1"/>
          </p:cNvPicPr>
          <p:nvPr/>
        </p:nvPicPr>
        <p:blipFill>
          <a:blip r:embed="rId2"/>
          <a:stretch>
            <a:fillRect/>
          </a:stretch>
        </p:blipFill>
        <p:spPr>
          <a:xfrm>
            <a:off x="438479" y="2895600"/>
            <a:ext cx="11311867" cy="2133600"/>
          </a:xfrm>
          <a:prstGeom prst="rect">
            <a:avLst/>
          </a:prstGeom>
        </p:spPr>
      </p:pic>
    </p:spTree>
    <p:extLst>
      <p:ext uri="{BB962C8B-B14F-4D97-AF65-F5344CB8AC3E}">
        <p14:creationId xmlns:p14="http://schemas.microsoft.com/office/powerpoint/2010/main" val="165603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Nonretroactive code </a:t>
            </a:r>
          </a:p>
        </p:txBody>
      </p:sp>
      <p:sp>
        <p:nvSpPr>
          <p:cNvPr id="5" name="Content Placeholder 4"/>
          <p:cNvSpPr>
            <a:spLocks noGrp="1"/>
          </p:cNvSpPr>
          <p:nvPr>
            <p:ph sz="half" idx="2"/>
          </p:nvPr>
        </p:nvSpPr>
        <p:spPr>
          <a:xfrm>
            <a:off x="455612" y="2228004"/>
            <a:ext cx="11152173" cy="3633047"/>
          </a:xfrm>
        </p:spPr>
        <p:txBody>
          <a:bodyPr>
            <a:normAutofit/>
          </a:bodyPr>
          <a:lstStyle/>
          <a:p>
            <a:r>
              <a:rPr lang="en-US" sz="3200" dirty="0"/>
              <a:t>When an operator is inspected, the inspector will apply the regulation for pipe design and construction that were in place when the pipeline was installed.</a:t>
            </a:r>
          </a:p>
          <a:p>
            <a:r>
              <a:rPr lang="en-US" sz="3200" dirty="0"/>
              <a:t>If changes are made to the pipeline, then current regulations will apply to the components that were changed.</a:t>
            </a:r>
          </a:p>
        </p:txBody>
      </p:sp>
    </p:spTree>
    <p:extLst>
      <p:ext uri="{BB962C8B-B14F-4D97-AF65-F5344CB8AC3E}">
        <p14:creationId xmlns:p14="http://schemas.microsoft.com/office/powerpoint/2010/main" val="1224272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PHMSA Mission Statement </a:t>
            </a:r>
          </a:p>
        </p:txBody>
      </p:sp>
      <p:sp>
        <p:nvSpPr>
          <p:cNvPr id="4" name="Content Placeholder 3"/>
          <p:cNvSpPr>
            <a:spLocks noGrp="1"/>
          </p:cNvSpPr>
          <p:nvPr>
            <p:ph sz="half" idx="1"/>
          </p:nvPr>
        </p:nvSpPr>
        <p:spPr>
          <a:xfrm>
            <a:off x="550424" y="2133600"/>
            <a:ext cx="5420978" cy="3633047"/>
          </a:xfrm>
        </p:spPr>
        <p:txBody>
          <a:bodyPr>
            <a:normAutofit/>
          </a:bodyPr>
          <a:lstStyle/>
          <a:p>
            <a:r>
              <a:rPr lang="en-US" sz="2000" dirty="0"/>
              <a:t>PHMSA's mission is to protect people and the environment by advancing the safe transportation of energy and other hazardous materials that are essential to our daily lives.  To do this, the agency establishes national policy, sets and enforces standards, educates, and conducts research to prevent incidents.  We also prepare the public and first responders to reduce consequences if an incident does occur.</a:t>
            </a:r>
          </a:p>
        </p:txBody>
      </p:sp>
      <p:sp>
        <p:nvSpPr>
          <p:cNvPr id="5" name="Content Placeholder 4"/>
          <p:cNvSpPr>
            <a:spLocks noGrp="1"/>
          </p:cNvSpPr>
          <p:nvPr>
            <p:ph sz="half" idx="2"/>
          </p:nvPr>
        </p:nvSpPr>
        <p:spPr>
          <a:xfrm>
            <a:off x="5987957" y="2286000"/>
            <a:ext cx="5420980" cy="3633047"/>
          </a:xfrm>
        </p:spPr>
        <p:txBody>
          <a:bodyPr/>
          <a:lstStyle/>
          <a:p>
            <a:endParaRPr lang="en-US" dirty="0"/>
          </a:p>
        </p:txBody>
      </p:sp>
      <p:pic>
        <p:nvPicPr>
          <p:cNvPr id="2050" name="Picture 2" descr="http://www.constructionexec.com/assets/site_18/images/article/070918103941.jpg?width=12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413" y="2227194"/>
            <a:ext cx="5513372" cy="3445858"/>
          </a:xfrm>
          <a:prstGeom prst="rect">
            <a:avLst/>
          </a:prstGeom>
          <a:noFill/>
          <a:ln w="38100">
            <a:solidFill>
              <a:schemeClr val="accent1"/>
            </a:solidFill>
          </a:ln>
          <a:effectLst>
            <a:outerShdw blurRad="50800" dist="50800" dir="5400000" sx="34000" sy="34000" algn="ctr" rotWithShape="0">
              <a:schemeClr val="accent1">
                <a:lumMod val="20000"/>
                <a:lumOff val="80000"/>
                <a:alpha val="43000"/>
              </a:schemeClr>
            </a:outerShdw>
          </a:effectLst>
          <a:scene3d>
            <a:camera prst="orthographicFront"/>
            <a:lightRig rig="threePt" dir="t"/>
          </a:scene3d>
          <a:sp3d>
            <a:bevelT w="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3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dirty="0"/>
              <a:t>Retroactive</a:t>
            </a:r>
          </a:p>
        </p:txBody>
      </p:sp>
      <p:sp>
        <p:nvSpPr>
          <p:cNvPr id="18436" name="Rectangle 3"/>
          <p:cNvSpPr>
            <a:spLocks noGrp="1" noChangeArrowheads="1"/>
          </p:cNvSpPr>
          <p:nvPr>
            <p:ph idx="1"/>
          </p:nvPr>
        </p:nvSpPr>
        <p:spPr/>
        <p:txBody>
          <a:bodyPr>
            <a:normAutofit/>
          </a:bodyPr>
          <a:lstStyle/>
          <a:p>
            <a:pPr marL="323903" lvl="1" indent="0">
              <a:buNone/>
            </a:pPr>
            <a:endParaRPr lang="en-US" altLang="en-US" sz="3200" dirty="0"/>
          </a:p>
          <a:p>
            <a:pPr lvl="1"/>
            <a:r>
              <a:rPr lang="en-US" sz="3200" dirty="0"/>
              <a:t>When a retroactive regulations go into affect it impacts all existing </a:t>
            </a:r>
            <a:r>
              <a:rPr lang="en-US" altLang="en-US" sz="3200" dirty="0"/>
              <a:t>pipelines, regardless of the date of construction.</a:t>
            </a:r>
          </a:p>
          <a:p>
            <a:pPr lvl="1"/>
            <a:r>
              <a:rPr lang="en-US" altLang="en-US" sz="3200" dirty="0"/>
              <a:t>This also includes Operator Qualification, Integrity Management and Control Room Management. </a:t>
            </a:r>
          </a:p>
          <a:p>
            <a:pPr lvl="1"/>
            <a:endParaRPr lang="en-US" altLang="en-US" sz="3200" dirty="0"/>
          </a:p>
          <a:p>
            <a:endParaRPr lang="en-US" altLang="en-US" sz="3200"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30</a:t>
            </a:fld>
            <a:endParaRPr lang="en-US" dirty="0"/>
          </a:p>
        </p:txBody>
      </p:sp>
    </p:spTree>
    <p:extLst>
      <p:ext uri="{BB962C8B-B14F-4D97-AF65-F5344CB8AC3E}">
        <p14:creationId xmlns:p14="http://schemas.microsoft.com/office/powerpoint/2010/main" val="2761614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192 Retroactive Subparts</a:t>
            </a:r>
          </a:p>
        </p:txBody>
      </p:sp>
      <p:sp>
        <p:nvSpPr>
          <p:cNvPr id="3" name="Content Placeholder 2"/>
          <p:cNvSpPr>
            <a:spLocks noGrp="1"/>
          </p:cNvSpPr>
          <p:nvPr>
            <p:ph idx="1"/>
          </p:nvPr>
        </p:nvSpPr>
        <p:spPr>
          <a:xfrm>
            <a:off x="581041" y="2819400"/>
            <a:ext cx="11026743" cy="3039400"/>
          </a:xfrm>
        </p:spPr>
        <p:txBody>
          <a:bodyPr>
            <a:normAutofit/>
          </a:bodyPr>
          <a:lstStyle/>
          <a:p>
            <a:pPr marL="45720" indent="0" algn="ctr">
              <a:buNone/>
            </a:pPr>
            <a:endParaRPr lang="en-US" sz="4400" dirty="0"/>
          </a:p>
          <a:p>
            <a:pPr marL="45720" indent="0" algn="ctr">
              <a:buNone/>
            </a:pPr>
            <a:r>
              <a:rPr lang="en-US" sz="8800" dirty="0"/>
              <a:t>KIL-A-MOP</a:t>
            </a:r>
          </a:p>
          <a:p>
            <a:pPr marL="45720" indent="0" algn="ctr">
              <a:buNone/>
            </a:pPr>
            <a:endParaRPr lang="en-US" sz="8800" dirty="0"/>
          </a:p>
        </p:txBody>
      </p:sp>
    </p:spTree>
    <p:extLst>
      <p:ext uri="{BB962C8B-B14F-4D97-AF65-F5344CB8AC3E}">
        <p14:creationId xmlns:p14="http://schemas.microsoft.com/office/powerpoint/2010/main" val="318055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Pipelines in the United States </a:t>
            </a:r>
          </a:p>
        </p:txBody>
      </p:sp>
      <p:sp>
        <p:nvSpPr>
          <p:cNvPr id="3" name="Content Placeholder 2"/>
          <p:cNvSpPr>
            <a:spLocks noGrp="1"/>
          </p:cNvSpPr>
          <p:nvPr>
            <p:ph sz="half" idx="1"/>
          </p:nvPr>
        </p:nvSpPr>
        <p:spPr>
          <a:xfrm>
            <a:off x="581041" y="2003938"/>
            <a:ext cx="5132370" cy="4342886"/>
          </a:xfrm>
        </p:spPr>
        <p:txBody>
          <a:bodyPr>
            <a:normAutofit/>
          </a:bodyPr>
          <a:lstStyle/>
          <a:p>
            <a:r>
              <a:rPr lang="en-US" dirty="0"/>
              <a:t>Pipelines under PHMSA’s regulatory authority carry either gas or hazardous liquids.  There is almost 3 million miles of pipelines in the U.S. </a:t>
            </a:r>
          </a:p>
          <a:p>
            <a:pPr lvl="1">
              <a:buFont typeface="Courier New" panose="02070309020205020404" pitchFamily="49" charset="0"/>
              <a:buChar char="o"/>
            </a:pPr>
            <a:r>
              <a:rPr lang="en-US" dirty="0"/>
              <a:t>Enough to circle the earth about a hundred times. </a:t>
            </a:r>
          </a:p>
          <a:p>
            <a:r>
              <a:rPr lang="en-US" dirty="0"/>
              <a:t>About half of the gas pipelines were installed in the 1950 and 60s. </a:t>
            </a:r>
          </a:p>
          <a:p>
            <a:r>
              <a:rPr lang="en-US" dirty="0"/>
              <a:t>Pipelines exist in every state in the U.S. </a:t>
            </a:r>
          </a:p>
          <a:p>
            <a:r>
              <a:rPr lang="en-US" dirty="0"/>
              <a:t>Are operated by about </a:t>
            </a:r>
            <a:r>
              <a:rPr lang="en-US" b="1" dirty="0"/>
              <a:t>3,000 companies</a:t>
            </a:r>
            <a:r>
              <a:rPr lang="en-US" dirty="0"/>
              <a:t>, municipalities and cooperatives.</a:t>
            </a:r>
          </a:p>
        </p:txBody>
      </p:sp>
      <p:pic>
        <p:nvPicPr>
          <p:cNvPr id="8" name="Picture 7"/>
          <p:cNvPicPr>
            <a:picLocks noChangeAspect="1"/>
          </p:cNvPicPr>
          <p:nvPr/>
        </p:nvPicPr>
        <p:blipFill>
          <a:blip r:embed="rId2"/>
          <a:stretch>
            <a:fillRect/>
          </a:stretch>
        </p:blipFill>
        <p:spPr>
          <a:xfrm>
            <a:off x="5865812" y="2003938"/>
            <a:ext cx="5903716" cy="4436776"/>
          </a:xfrm>
          <a:prstGeom prst="rect">
            <a:avLst/>
          </a:prstGeom>
        </p:spPr>
      </p:pic>
    </p:spTree>
    <p:extLst>
      <p:ext uri="{BB962C8B-B14F-4D97-AF65-F5344CB8AC3E}">
        <p14:creationId xmlns:p14="http://schemas.microsoft.com/office/powerpoint/2010/main" val="179352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and Structure</a:t>
            </a:r>
          </a:p>
        </p:txBody>
      </p:sp>
      <p:grpSp>
        <p:nvGrpSpPr>
          <p:cNvPr id="3" name="Group 2"/>
          <p:cNvGrpSpPr/>
          <p:nvPr/>
        </p:nvGrpSpPr>
        <p:grpSpPr>
          <a:xfrm>
            <a:off x="2208212" y="1910648"/>
            <a:ext cx="7467600" cy="4802437"/>
            <a:chOff x="2208212" y="1371600"/>
            <a:chExt cx="8305798" cy="5341485"/>
          </a:xfrm>
        </p:grpSpPr>
        <p:sp>
          <p:nvSpPr>
            <p:cNvPr id="13" name="Wave 12"/>
            <p:cNvSpPr/>
            <p:nvPr/>
          </p:nvSpPr>
          <p:spPr>
            <a:xfrm>
              <a:off x="2208212" y="4960485"/>
              <a:ext cx="1752600" cy="1752600"/>
            </a:xfrm>
            <a:prstGeom prst="wav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Operators</a:t>
              </a:r>
            </a:p>
            <a:p>
              <a:pPr algn="ctr"/>
              <a:r>
                <a:rPr lang="en-US" dirty="0"/>
                <a:t>O&amp;M</a:t>
              </a:r>
            </a:p>
          </p:txBody>
        </p:sp>
        <p:sp>
          <p:nvSpPr>
            <p:cNvPr id="14" name="Arrow: Right 13"/>
            <p:cNvSpPr/>
            <p:nvPr/>
          </p:nvSpPr>
          <p:spPr>
            <a:xfrm flipH="1">
              <a:off x="3732210" y="5655506"/>
              <a:ext cx="1524001" cy="641647"/>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Pentagon 11"/>
            <p:cNvSpPr/>
            <p:nvPr/>
          </p:nvSpPr>
          <p:spPr>
            <a:xfrm>
              <a:off x="5038649" y="4965927"/>
              <a:ext cx="2624414" cy="1747158"/>
            </a:xfrm>
            <a:prstGeom prst="pentag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State</a:t>
              </a:r>
            </a:p>
            <a:p>
              <a:pPr algn="ctr"/>
              <a:r>
                <a:rPr lang="en-US" dirty="0"/>
                <a:t>Promulgated Rules</a:t>
              </a:r>
            </a:p>
            <a:p>
              <a:pPr algn="ctr"/>
              <a:r>
                <a:rPr lang="en-US" dirty="0"/>
                <a:t>(1930s)</a:t>
              </a:r>
            </a:p>
          </p:txBody>
        </p:sp>
        <p:sp>
          <p:nvSpPr>
            <p:cNvPr id="10" name="Arrow: Right 9"/>
            <p:cNvSpPr/>
            <p:nvPr/>
          </p:nvSpPr>
          <p:spPr>
            <a:xfrm rot="5400000">
              <a:off x="5842223" y="4645104"/>
              <a:ext cx="741001" cy="641647"/>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 name="Rectangle: Rounded Corners 4"/>
            <p:cNvSpPr/>
            <p:nvPr/>
          </p:nvSpPr>
          <p:spPr>
            <a:xfrm>
              <a:off x="5107826" y="1440906"/>
              <a:ext cx="2209798" cy="1219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USC Title 49 Chapter 601</a:t>
              </a:r>
            </a:p>
            <a:p>
              <a:pPr algn="ctr"/>
              <a:r>
                <a:rPr lang="en-US" dirty="0"/>
                <a:t>(1968)</a:t>
              </a:r>
            </a:p>
          </p:txBody>
        </p:sp>
        <p:sp>
          <p:nvSpPr>
            <p:cNvPr id="6" name="Arrow: Right 5"/>
            <p:cNvSpPr/>
            <p:nvPr/>
          </p:nvSpPr>
          <p:spPr>
            <a:xfrm flipH="1">
              <a:off x="7161212" y="1729683"/>
              <a:ext cx="1905000" cy="641647"/>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Oval 6"/>
            <p:cNvSpPr/>
            <p:nvPr/>
          </p:nvSpPr>
          <p:spPr>
            <a:xfrm>
              <a:off x="5212141" y="3105354"/>
              <a:ext cx="1955721" cy="149007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Parts 190-199</a:t>
              </a:r>
            </a:p>
            <a:p>
              <a:pPr algn="ctr"/>
              <a:r>
                <a:rPr lang="en-US" dirty="0"/>
                <a:t>(1970s)</a:t>
              </a:r>
            </a:p>
          </p:txBody>
        </p:sp>
        <p:sp>
          <p:nvSpPr>
            <p:cNvPr id="8" name="Arrow: Right 7"/>
            <p:cNvSpPr/>
            <p:nvPr/>
          </p:nvSpPr>
          <p:spPr>
            <a:xfrm rot="5400000">
              <a:off x="5842224" y="2709783"/>
              <a:ext cx="741001" cy="641647"/>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Rectangle 3"/>
            <p:cNvSpPr/>
            <p:nvPr/>
          </p:nvSpPr>
          <p:spPr>
            <a:xfrm>
              <a:off x="8532812" y="1371600"/>
              <a:ext cx="1981198" cy="135781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ASME B31</a:t>
              </a:r>
            </a:p>
            <a:p>
              <a:pPr algn="ctr"/>
              <a:r>
                <a:rPr lang="en-US" dirty="0"/>
                <a:t>(1920s)</a:t>
              </a:r>
            </a:p>
          </p:txBody>
        </p:sp>
        <p:sp>
          <p:nvSpPr>
            <p:cNvPr id="15" name="TextBox 14"/>
            <p:cNvSpPr txBox="1"/>
            <p:nvPr/>
          </p:nvSpPr>
          <p:spPr>
            <a:xfrm>
              <a:off x="8532812" y="2862223"/>
              <a:ext cx="1981198"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a:t>Historical</a:t>
              </a:r>
            </a:p>
            <a:p>
              <a:r>
                <a:rPr lang="en-US" sz="2800" dirty="0"/>
                <a:t>Standards</a:t>
              </a:r>
            </a:p>
          </p:txBody>
        </p:sp>
        <p:sp>
          <p:nvSpPr>
            <p:cNvPr id="16" name="TextBox 15"/>
            <p:cNvSpPr txBox="1"/>
            <p:nvPr/>
          </p:nvSpPr>
          <p:spPr>
            <a:xfrm>
              <a:off x="2981183" y="2628300"/>
              <a:ext cx="1991186" cy="954107"/>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2800" dirty="0"/>
                <a:t>Federal</a:t>
              </a:r>
            </a:p>
            <a:p>
              <a:r>
                <a:rPr lang="en-US" sz="2800" dirty="0"/>
                <a:t>Regulations</a:t>
              </a:r>
            </a:p>
          </p:txBody>
        </p:sp>
        <p:sp>
          <p:nvSpPr>
            <p:cNvPr id="17" name="TextBox 16"/>
            <p:cNvSpPr txBox="1"/>
            <p:nvPr/>
          </p:nvSpPr>
          <p:spPr>
            <a:xfrm>
              <a:off x="7663062" y="5499275"/>
              <a:ext cx="1991186" cy="95410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800" dirty="0"/>
                <a:t>State</a:t>
              </a:r>
            </a:p>
            <a:p>
              <a:r>
                <a:rPr lang="en-US" sz="2800" dirty="0"/>
                <a:t>Regulations</a:t>
              </a:r>
            </a:p>
          </p:txBody>
        </p:sp>
        <p:sp>
          <p:nvSpPr>
            <p:cNvPr id="18" name="TextBox 17"/>
            <p:cNvSpPr txBox="1"/>
            <p:nvPr/>
          </p:nvSpPr>
          <p:spPr>
            <a:xfrm>
              <a:off x="2208212" y="4351365"/>
              <a:ext cx="1752600"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dirty="0"/>
                <a:t>Operator</a:t>
              </a:r>
            </a:p>
          </p:txBody>
        </p:sp>
      </p:grpSp>
    </p:spTree>
    <p:extLst>
      <p:ext uri="{BB962C8B-B14F-4D97-AF65-F5344CB8AC3E}">
        <p14:creationId xmlns:p14="http://schemas.microsoft.com/office/powerpoint/2010/main" val="72892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early years   1915-1925 									ASME B31</a:t>
            </a:r>
          </a:p>
        </p:txBody>
      </p:sp>
      <p:sp>
        <p:nvSpPr>
          <p:cNvPr id="3" name="Content Placeholder 2"/>
          <p:cNvSpPr>
            <a:spLocks noGrp="1"/>
          </p:cNvSpPr>
          <p:nvPr>
            <p:ph sz="half" idx="1"/>
          </p:nvPr>
        </p:nvSpPr>
        <p:spPr>
          <a:xfrm>
            <a:off x="899328" y="2195347"/>
            <a:ext cx="10390170" cy="4629996"/>
          </a:xfrm>
        </p:spPr>
        <p:txBody>
          <a:bodyPr>
            <a:normAutofit lnSpcReduction="10000"/>
          </a:bodyPr>
          <a:lstStyle/>
          <a:p>
            <a:r>
              <a:rPr lang="en-US" sz="3300" dirty="0"/>
              <a:t>Need for a national code for pressure piping</a:t>
            </a:r>
          </a:p>
          <a:p>
            <a:r>
              <a:rPr lang="en-US" sz="3300" dirty="0"/>
              <a:t>To meet this need, the American Engineering Standards Committee - now the American National Standards Institute initiated </a:t>
            </a:r>
            <a:r>
              <a:rPr lang="en-US" sz="3300" b="1" dirty="0"/>
              <a:t>Project B31 </a:t>
            </a:r>
            <a:r>
              <a:rPr lang="en-US" sz="3300" dirty="0"/>
              <a:t>in March 1926.</a:t>
            </a:r>
          </a:p>
          <a:p>
            <a:r>
              <a:rPr lang="en-US" sz="3300" dirty="0"/>
              <a:t>B31 and its subcommittees was published in 1935 as an American Tentative Standard Code for Pressure Piping.</a:t>
            </a:r>
          </a:p>
          <a:p>
            <a:r>
              <a:rPr lang="en-US" sz="3300" dirty="0"/>
              <a:t>ASME B31/B31.1/B31.4/B31.8 Codes were the only US pipeline standards until 1968</a:t>
            </a:r>
          </a:p>
          <a:p>
            <a:endParaRPr lang="en-US" sz="3300" dirty="0"/>
          </a:p>
        </p:txBody>
      </p:sp>
    </p:spTree>
    <p:extLst>
      <p:ext uri="{BB962C8B-B14F-4D97-AF65-F5344CB8AC3E}">
        <p14:creationId xmlns:p14="http://schemas.microsoft.com/office/powerpoint/2010/main" val="364517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London,  Texas    March 18, 1937</a:t>
            </a:r>
          </a:p>
        </p:txBody>
      </p:sp>
      <p:pic>
        <p:nvPicPr>
          <p:cNvPr id="7" name="Content Placeholder 6"/>
          <p:cNvPicPr>
            <a:picLocks noGrp="1" noChangeAspect="1"/>
          </p:cNvPicPr>
          <p:nvPr>
            <p:ph sz="half" idx="1"/>
          </p:nvPr>
        </p:nvPicPr>
        <p:blipFill>
          <a:blip r:embed="rId2"/>
          <a:stretch>
            <a:fillRect/>
          </a:stretch>
        </p:blipFill>
        <p:spPr>
          <a:xfrm>
            <a:off x="455612" y="1981200"/>
            <a:ext cx="6096000" cy="4367161"/>
          </a:xfrm>
          <a:prstGeom prst="rect">
            <a:avLst/>
          </a:prstGeom>
        </p:spPr>
      </p:pic>
      <p:sp>
        <p:nvSpPr>
          <p:cNvPr id="4" name="Content Placeholder 3"/>
          <p:cNvSpPr>
            <a:spLocks noGrp="1"/>
          </p:cNvSpPr>
          <p:nvPr>
            <p:ph sz="half" idx="2"/>
          </p:nvPr>
        </p:nvSpPr>
        <p:spPr>
          <a:xfrm>
            <a:off x="6551612" y="1733230"/>
            <a:ext cx="5420980" cy="4896170"/>
          </a:xfrm>
        </p:spPr>
        <p:txBody>
          <a:bodyPr/>
          <a:lstStyle/>
          <a:p>
            <a:r>
              <a:rPr lang="en-US" dirty="0"/>
              <a:t> </a:t>
            </a:r>
            <a:r>
              <a:rPr lang="en-US" sz="2800" dirty="0"/>
              <a:t>Killed more than 295 students and teachers</a:t>
            </a:r>
          </a:p>
          <a:p>
            <a:r>
              <a:rPr lang="en-US" sz="2800" dirty="0"/>
              <a:t>As a result of the disaster, Texas was the first state to pass laws requiring that natural gas be mixed with a “</a:t>
            </a:r>
            <a:r>
              <a:rPr lang="en-US" sz="2800" dirty="0" err="1"/>
              <a:t>malodorant</a:t>
            </a:r>
            <a:r>
              <a:rPr lang="en-US" sz="2800" dirty="0"/>
              <a:t>” to give early warning of a gas leak.</a:t>
            </a:r>
          </a:p>
          <a:p>
            <a:r>
              <a:rPr lang="en-US" sz="2800" dirty="0"/>
              <a:t> Other states quickly followed.</a:t>
            </a:r>
          </a:p>
        </p:txBody>
      </p:sp>
    </p:spTree>
    <p:extLst>
      <p:ext uri="{BB962C8B-B14F-4D97-AF65-F5344CB8AC3E}">
        <p14:creationId xmlns:p14="http://schemas.microsoft.com/office/powerpoint/2010/main" val="222520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br>
              <a:rPr lang="en-US" dirty="0"/>
            </a:br>
            <a:br>
              <a:rPr lang="en-US" dirty="0"/>
            </a:br>
            <a:br>
              <a:rPr lang="en-US" dirty="0"/>
            </a:br>
            <a:r>
              <a:rPr lang="en-US" dirty="0"/>
              <a:t>Title 49 of the Code of Federal Regulations</a:t>
            </a:r>
          </a:p>
        </p:txBody>
      </p:sp>
      <p:sp>
        <p:nvSpPr>
          <p:cNvPr id="3" name="Content Placeholder 2"/>
          <p:cNvSpPr>
            <a:spLocks noGrp="1"/>
          </p:cNvSpPr>
          <p:nvPr>
            <p:ph sz="half" idx="1"/>
          </p:nvPr>
        </p:nvSpPr>
        <p:spPr>
          <a:xfrm>
            <a:off x="581042" y="1905000"/>
            <a:ext cx="5420978" cy="4495800"/>
          </a:xfrm>
        </p:spPr>
        <p:txBody>
          <a:bodyPr>
            <a:normAutofit/>
          </a:bodyPr>
          <a:lstStyle/>
          <a:p>
            <a:r>
              <a:rPr lang="en-US" sz="2400" dirty="0"/>
              <a:t>Publication of Title 49 began in 1938.  It was titled Transportation and Railroads. It was renamed in 1949 to “Transportation”</a:t>
            </a:r>
          </a:p>
          <a:p>
            <a:r>
              <a:rPr lang="en-US" sz="2400" dirty="0"/>
              <a:t>The United States Department of Transportation established by an act of Congress in 1966, and began operation on April 1, 1967. </a:t>
            </a:r>
          </a:p>
        </p:txBody>
      </p:sp>
      <p:pic>
        <p:nvPicPr>
          <p:cNvPr id="5" name="Content Placeholder 4"/>
          <p:cNvPicPr>
            <a:picLocks noGrp="1" noChangeAspect="1"/>
          </p:cNvPicPr>
          <p:nvPr>
            <p:ph sz="half" idx="2"/>
          </p:nvPr>
        </p:nvPicPr>
        <p:blipFill>
          <a:blip r:embed="rId2"/>
          <a:stretch>
            <a:fillRect/>
          </a:stretch>
        </p:blipFill>
        <p:spPr>
          <a:xfrm>
            <a:off x="6551612" y="2438400"/>
            <a:ext cx="3701079" cy="3633787"/>
          </a:xfrm>
          <a:prstGeom prst="rect">
            <a:avLst/>
          </a:prstGeom>
        </p:spPr>
      </p:pic>
    </p:spTree>
    <p:extLst>
      <p:ext uri="{BB962C8B-B14F-4D97-AF65-F5344CB8AC3E}">
        <p14:creationId xmlns:p14="http://schemas.microsoft.com/office/powerpoint/2010/main" val="247804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Office of Pipeline Safety (OPS) 1968</a:t>
            </a:r>
          </a:p>
        </p:txBody>
      </p:sp>
      <p:sp>
        <p:nvSpPr>
          <p:cNvPr id="3" name="Content Placeholder 2"/>
          <p:cNvSpPr>
            <a:spLocks noGrp="1"/>
          </p:cNvSpPr>
          <p:nvPr>
            <p:ph sz="half" idx="1"/>
          </p:nvPr>
        </p:nvSpPr>
        <p:spPr>
          <a:xfrm>
            <a:off x="581042" y="1981200"/>
            <a:ext cx="6275370" cy="4724400"/>
          </a:xfrm>
        </p:spPr>
        <p:txBody>
          <a:bodyPr>
            <a:normAutofit fontScale="92500" lnSpcReduction="10000"/>
          </a:bodyPr>
          <a:lstStyle/>
          <a:p>
            <a:r>
              <a:rPr lang="en-US" sz="2400" dirty="0"/>
              <a:t>Congress created the Office of Pipeline Safety (OPS) in 1968 to oversee and implement pipeline safety regulations. </a:t>
            </a:r>
          </a:p>
          <a:p>
            <a:r>
              <a:rPr lang="en-US" sz="2400" dirty="0"/>
              <a:t>OPS is housed in the Department of Transportation (DOT) under Pipeline and Hazardous Materials Safety Administration (PHMSA). </a:t>
            </a:r>
          </a:p>
          <a:p>
            <a:r>
              <a:rPr lang="en-US" sz="2400" dirty="0"/>
              <a:t>OPS oversees interstate pipelines while states are responsible for intrastate pipelines.</a:t>
            </a:r>
          </a:p>
          <a:p>
            <a:r>
              <a:rPr lang="en-US" altLang="en-US" sz="2599" dirty="0"/>
              <a:t>Basis of current codes</a:t>
            </a:r>
          </a:p>
          <a:p>
            <a:r>
              <a:rPr lang="en-US" altLang="en-US" sz="2599" dirty="0"/>
              <a:t>Amended to correct, modify and add requirements</a:t>
            </a:r>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04012" y="1981200"/>
            <a:ext cx="5180925" cy="3962400"/>
          </a:xfrm>
        </p:spPr>
      </p:pic>
    </p:spTree>
    <p:extLst>
      <p:ext uri="{BB962C8B-B14F-4D97-AF65-F5344CB8AC3E}">
        <p14:creationId xmlns:p14="http://schemas.microsoft.com/office/powerpoint/2010/main" val="353672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TIMING" val="|0|19.5"/>
</p:tagLst>
</file>

<file path=ppt/tags/tag3.xml><?xml version="1.0" encoding="utf-8"?>
<p:tagLst xmlns:a="http://schemas.openxmlformats.org/drawingml/2006/main" xmlns:r="http://schemas.openxmlformats.org/officeDocument/2006/relationships" xmlns:p="http://schemas.openxmlformats.org/presentationml/2006/main">
  <p:tag name="TIMING" val="|0|19.5"/>
</p:tagLst>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8841</TotalTime>
  <Words>3136</Words>
  <Application>Microsoft Office PowerPoint</Application>
  <PresentationFormat>Custom</PresentationFormat>
  <Paragraphs>293</Paragraphs>
  <Slides>31</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Cambria</vt:lpstr>
      <vt:lpstr>Courier New</vt:lpstr>
      <vt:lpstr>Gill Sans MT</vt:lpstr>
      <vt:lpstr>Wingdings</vt:lpstr>
      <vt:lpstr>Wingdings 2</vt:lpstr>
      <vt:lpstr>Dividend</vt:lpstr>
      <vt:lpstr>UTPS NATURAL GAS PIPELINE SAFETY SEMINAR</vt:lpstr>
      <vt:lpstr>PowerPoint Presentation</vt:lpstr>
      <vt:lpstr>PHMSA Mission Statement </vt:lpstr>
      <vt:lpstr>Pipelines in the United States </vt:lpstr>
      <vt:lpstr>History and Structure</vt:lpstr>
      <vt:lpstr>The early years   1915-1925          ASME B31</vt:lpstr>
      <vt:lpstr>New London,  Texas    March 18, 1937</vt:lpstr>
      <vt:lpstr>    Title 49 of the Code of Federal Regulations</vt:lpstr>
      <vt:lpstr>Office of Pipeline Safety (OPS) 1968</vt:lpstr>
      <vt:lpstr>CFR 49 Part 190-199</vt:lpstr>
      <vt:lpstr>Pipeline Codes </vt:lpstr>
      <vt:lpstr>Pipeline Codes </vt:lpstr>
      <vt:lpstr>Code and Standards Interaction </vt:lpstr>
      <vt:lpstr>Standards Referenced  in ASTM D2513-12ae1</vt:lpstr>
      <vt:lpstr>Who Inspects Pipeline Systems?</vt:lpstr>
      <vt:lpstr>US Code Section 60117(C)  Law</vt:lpstr>
      <vt:lpstr>Part 190 Regulatory Authority</vt:lpstr>
      <vt:lpstr>When are inspection conducted?</vt:lpstr>
      <vt:lpstr>§192.15 Rules of regulatory construction.</vt:lpstr>
      <vt:lpstr>U.S. Code Title 49 Chapter 601 </vt:lpstr>
      <vt:lpstr>Other Documents</vt:lpstr>
      <vt:lpstr>Special Permits</vt:lpstr>
      <vt:lpstr>Waivers</vt:lpstr>
      <vt:lpstr>Types of Rules</vt:lpstr>
      <vt:lpstr>Interpretations </vt:lpstr>
      <vt:lpstr>Rulemaking Process</vt:lpstr>
      <vt:lpstr>Federal Register </vt:lpstr>
      <vt:lpstr>Retroactive code  vs Nonretroactive Code</vt:lpstr>
      <vt:lpstr>Nonretroactive code </vt:lpstr>
      <vt:lpstr>Retroactive</vt:lpstr>
      <vt:lpstr>Part 192 Retroactive Subparts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Basics of Regulatory Compliance</dc:title>
  <dc:creator>Kichler, Bryan (PHMSA)</dc:creator>
  <cp:lastModifiedBy>Nelson, Jill (PHMSA)</cp:lastModifiedBy>
  <cp:revision>180</cp:revision>
  <dcterms:created xsi:type="dcterms:W3CDTF">2017-07-24T14:03:15Z</dcterms:created>
  <dcterms:modified xsi:type="dcterms:W3CDTF">2019-09-17T12:57:26Z</dcterms:modified>
</cp:coreProperties>
</file>